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34" r:id="rId1"/>
  </p:sldMasterIdLst>
  <p:sldIdLst>
    <p:sldId id="310" r:id="rId2"/>
    <p:sldId id="283" r:id="rId3"/>
    <p:sldId id="306" r:id="rId4"/>
    <p:sldId id="257" r:id="rId5"/>
    <p:sldId id="259" r:id="rId6"/>
    <p:sldId id="292" r:id="rId7"/>
    <p:sldId id="293" r:id="rId8"/>
    <p:sldId id="260" r:id="rId9"/>
    <p:sldId id="261" r:id="rId10"/>
    <p:sldId id="289" r:id="rId11"/>
    <p:sldId id="284" r:id="rId12"/>
    <p:sldId id="294" r:id="rId13"/>
    <p:sldId id="312" r:id="rId14"/>
    <p:sldId id="313" r:id="rId15"/>
    <p:sldId id="314" r:id="rId16"/>
    <p:sldId id="286" r:id="rId17"/>
    <p:sldId id="315" r:id="rId18"/>
    <p:sldId id="287" r:id="rId19"/>
    <p:sldId id="295" r:id="rId20"/>
    <p:sldId id="296" r:id="rId21"/>
    <p:sldId id="299" r:id="rId22"/>
    <p:sldId id="301" r:id="rId23"/>
    <p:sldId id="302" r:id="rId24"/>
    <p:sldId id="303" r:id="rId25"/>
    <p:sldId id="305" r:id="rId26"/>
    <p:sldId id="264" r:id="rId27"/>
    <p:sldId id="265" r:id="rId28"/>
    <p:sldId id="309" r:id="rId29"/>
    <p:sldId id="307" r:id="rId30"/>
    <p:sldId id="308" r:id="rId31"/>
    <p:sldId id="281" r:id="rId32"/>
  </p:sldIdLst>
  <p:sldSz cx="12192000" cy="6858000"/>
  <p:notesSz cx="6735763" cy="98663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994" autoAdjust="0"/>
    <p:restoredTop sz="94660"/>
  </p:normalViewPr>
  <p:slideViewPr>
    <p:cSldViewPr snapToGrid="0">
      <p:cViewPr varScale="1">
        <p:scale>
          <a:sx n="66" d="100"/>
          <a:sy n="66" d="100"/>
        </p:scale>
        <p:origin x="96"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46124B5-C30C-4702-A1C3-AB6669E055CD}" type="datetimeFigureOut">
              <a:rPr lang="fa-IR" smtClean="0"/>
              <a:t>02/09/1441</a:t>
            </a:fld>
            <a:endParaRPr lang="fa-I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fa-I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C5101E3-642C-4D3C-BD70-B88BF2C0F798}" type="slidenum">
              <a:rPr lang="fa-IR" smtClean="0"/>
              <a:t>‹#›</a:t>
            </a:fld>
            <a:endParaRPr lang="fa-I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29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6124B5-C30C-4702-A1C3-AB6669E055CD}" type="datetimeFigureOut">
              <a:rPr lang="fa-IR" smtClean="0"/>
              <a:t>02/09/1441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5101E3-642C-4D3C-BD70-B88BF2C0F798}" type="slidenum">
              <a:rPr lang="fa-IR" smtClean="0"/>
              <a:t>‹#›</a:t>
            </a:fld>
            <a:endParaRPr lang="fa-IR"/>
          </a:p>
        </p:txBody>
      </p:sp>
    </p:spTree>
    <p:extLst>
      <p:ext uri="{BB962C8B-B14F-4D97-AF65-F5344CB8AC3E}">
        <p14:creationId xmlns:p14="http://schemas.microsoft.com/office/powerpoint/2010/main" val="165237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6124B5-C30C-4702-A1C3-AB6669E055CD}" type="datetimeFigureOut">
              <a:rPr lang="fa-IR" smtClean="0"/>
              <a:t>02/09/1441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5101E3-642C-4D3C-BD70-B88BF2C0F798}" type="slidenum">
              <a:rPr lang="fa-IR" smtClean="0"/>
              <a:t>‹#›</a:t>
            </a:fld>
            <a:endParaRPr lang="fa-IR"/>
          </a:p>
        </p:txBody>
      </p:sp>
    </p:spTree>
    <p:extLst>
      <p:ext uri="{BB962C8B-B14F-4D97-AF65-F5344CB8AC3E}">
        <p14:creationId xmlns:p14="http://schemas.microsoft.com/office/powerpoint/2010/main" val="361867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6124B5-C30C-4702-A1C3-AB6669E055CD}" type="datetimeFigureOut">
              <a:rPr lang="fa-IR" smtClean="0"/>
              <a:t>02/09/1441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5101E3-642C-4D3C-BD70-B88BF2C0F798}" type="slidenum">
              <a:rPr lang="fa-IR" smtClean="0"/>
              <a:t>‹#›</a:t>
            </a:fld>
            <a:endParaRPr lang="fa-IR"/>
          </a:p>
        </p:txBody>
      </p:sp>
    </p:spTree>
    <p:extLst>
      <p:ext uri="{BB962C8B-B14F-4D97-AF65-F5344CB8AC3E}">
        <p14:creationId xmlns:p14="http://schemas.microsoft.com/office/powerpoint/2010/main" val="345058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46124B5-C30C-4702-A1C3-AB6669E055CD}" type="datetimeFigureOut">
              <a:rPr lang="fa-IR" smtClean="0"/>
              <a:t>02/09/1441</a:t>
            </a:fld>
            <a:endParaRPr lang="fa-I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fa-I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C5101E3-642C-4D3C-BD70-B88BF2C0F798}" type="slidenum">
              <a:rPr lang="fa-IR" smtClean="0"/>
              <a:t>‹#›</a:t>
            </a:fld>
            <a:endParaRPr lang="fa-I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062346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6124B5-C30C-4702-A1C3-AB6669E055CD}" type="datetimeFigureOut">
              <a:rPr lang="fa-IR" smtClean="0"/>
              <a:t>02/09/1441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5101E3-642C-4D3C-BD70-B88BF2C0F798}" type="slidenum">
              <a:rPr lang="fa-IR" smtClean="0"/>
              <a:t>‹#›</a:t>
            </a:fld>
            <a:endParaRPr lang="fa-IR"/>
          </a:p>
        </p:txBody>
      </p:sp>
    </p:spTree>
    <p:extLst>
      <p:ext uri="{BB962C8B-B14F-4D97-AF65-F5344CB8AC3E}">
        <p14:creationId xmlns:p14="http://schemas.microsoft.com/office/powerpoint/2010/main" val="401399499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6124B5-C30C-4702-A1C3-AB6669E055CD}" type="datetimeFigureOut">
              <a:rPr lang="fa-IR" smtClean="0"/>
              <a:t>02/09/1441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C5101E3-642C-4D3C-BD70-B88BF2C0F798}" type="slidenum">
              <a:rPr lang="fa-IR" smtClean="0"/>
              <a:t>‹#›</a:t>
            </a:fld>
            <a:endParaRPr lang="fa-IR"/>
          </a:p>
        </p:txBody>
      </p:sp>
    </p:spTree>
    <p:extLst>
      <p:ext uri="{BB962C8B-B14F-4D97-AF65-F5344CB8AC3E}">
        <p14:creationId xmlns:p14="http://schemas.microsoft.com/office/powerpoint/2010/main" val="25927792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6124B5-C30C-4702-A1C3-AB6669E055CD}" type="datetimeFigureOut">
              <a:rPr lang="fa-IR" smtClean="0"/>
              <a:t>02/09/1441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C5101E3-642C-4D3C-BD70-B88BF2C0F798}" type="slidenum">
              <a:rPr lang="fa-IR" smtClean="0"/>
              <a:t>‹#›</a:t>
            </a:fld>
            <a:endParaRPr lang="fa-IR"/>
          </a:p>
        </p:txBody>
      </p:sp>
    </p:spTree>
    <p:extLst>
      <p:ext uri="{BB962C8B-B14F-4D97-AF65-F5344CB8AC3E}">
        <p14:creationId xmlns:p14="http://schemas.microsoft.com/office/powerpoint/2010/main" val="202351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124B5-C30C-4702-A1C3-AB6669E055CD}" type="datetimeFigureOut">
              <a:rPr lang="fa-IR" smtClean="0"/>
              <a:t>02/09/1441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C5101E3-642C-4D3C-BD70-B88BF2C0F798}" type="slidenum">
              <a:rPr lang="fa-IR" smtClean="0"/>
              <a:t>‹#›</a:t>
            </a:fld>
            <a:endParaRPr lang="fa-IR"/>
          </a:p>
        </p:txBody>
      </p:sp>
    </p:spTree>
    <p:extLst>
      <p:ext uri="{BB962C8B-B14F-4D97-AF65-F5344CB8AC3E}">
        <p14:creationId xmlns:p14="http://schemas.microsoft.com/office/powerpoint/2010/main" val="273729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046124B5-C30C-4702-A1C3-AB6669E055CD}" type="datetimeFigureOut">
              <a:rPr lang="fa-IR" smtClean="0"/>
              <a:t>02/09/1441</a:t>
            </a:fld>
            <a:endParaRPr lang="fa-IR"/>
          </a:p>
        </p:txBody>
      </p:sp>
      <p:sp>
        <p:nvSpPr>
          <p:cNvPr id="6" name="Footer Placeholder 5"/>
          <p:cNvSpPr>
            <a:spLocks noGrp="1"/>
          </p:cNvSpPr>
          <p:nvPr>
            <p:ph type="ftr" sz="quarter" idx="11"/>
          </p:nvPr>
        </p:nvSpPr>
        <p:spPr>
          <a:xfrm>
            <a:off x="2103620" y="6375679"/>
            <a:ext cx="3482179" cy="345796"/>
          </a:xfrm>
        </p:spPr>
        <p:txBody>
          <a:bodyPr/>
          <a:lstStyle/>
          <a:p>
            <a:endParaRPr lang="fa-IR"/>
          </a:p>
        </p:txBody>
      </p:sp>
      <p:sp>
        <p:nvSpPr>
          <p:cNvPr id="7" name="Slide Number Placeholder 6"/>
          <p:cNvSpPr>
            <a:spLocks noGrp="1"/>
          </p:cNvSpPr>
          <p:nvPr>
            <p:ph type="sldNum" sz="quarter" idx="12"/>
          </p:nvPr>
        </p:nvSpPr>
        <p:spPr>
          <a:xfrm>
            <a:off x="5691014" y="6375679"/>
            <a:ext cx="1232456" cy="345796"/>
          </a:xfrm>
        </p:spPr>
        <p:txBody>
          <a:bodyPr/>
          <a:lstStyle/>
          <a:p>
            <a:fld id="{DC5101E3-642C-4D3C-BD70-B88BF2C0F798}" type="slidenum">
              <a:rPr lang="fa-IR" smtClean="0"/>
              <a:t>‹#›</a:t>
            </a:fld>
            <a:endParaRPr lang="fa-I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510674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046124B5-C30C-4702-A1C3-AB6669E055CD}" type="datetimeFigureOut">
              <a:rPr lang="fa-IR" smtClean="0"/>
              <a:t>02/09/1441</a:t>
            </a:fld>
            <a:endParaRPr lang="fa-IR"/>
          </a:p>
        </p:txBody>
      </p:sp>
      <p:sp>
        <p:nvSpPr>
          <p:cNvPr id="6" name="Footer Placeholder 5"/>
          <p:cNvSpPr>
            <a:spLocks noGrp="1"/>
          </p:cNvSpPr>
          <p:nvPr>
            <p:ph type="ftr" sz="quarter" idx="11"/>
          </p:nvPr>
        </p:nvSpPr>
        <p:spPr>
          <a:xfrm>
            <a:off x="2103621" y="6375679"/>
            <a:ext cx="3482178" cy="345796"/>
          </a:xfrm>
        </p:spPr>
        <p:txBody>
          <a:bodyPr/>
          <a:lstStyle/>
          <a:p>
            <a:endParaRPr lang="fa-IR"/>
          </a:p>
        </p:txBody>
      </p:sp>
      <p:sp>
        <p:nvSpPr>
          <p:cNvPr id="7" name="Slide Number Placeholder 6"/>
          <p:cNvSpPr>
            <a:spLocks noGrp="1"/>
          </p:cNvSpPr>
          <p:nvPr>
            <p:ph type="sldNum" sz="quarter" idx="12"/>
          </p:nvPr>
        </p:nvSpPr>
        <p:spPr>
          <a:xfrm>
            <a:off x="5687568" y="6375679"/>
            <a:ext cx="1234440" cy="345796"/>
          </a:xfrm>
        </p:spPr>
        <p:txBody>
          <a:bodyPr/>
          <a:lstStyle/>
          <a:p>
            <a:fld id="{DC5101E3-642C-4D3C-BD70-B88BF2C0F798}" type="slidenum">
              <a:rPr lang="fa-IR" smtClean="0"/>
              <a:t>‹#›</a:t>
            </a:fld>
            <a:endParaRPr lang="fa-IR"/>
          </a:p>
        </p:txBody>
      </p:sp>
    </p:spTree>
    <p:extLst>
      <p:ext uri="{BB962C8B-B14F-4D97-AF65-F5344CB8AC3E}">
        <p14:creationId xmlns:p14="http://schemas.microsoft.com/office/powerpoint/2010/main" val="368623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46124B5-C30C-4702-A1C3-AB6669E055CD}" type="datetimeFigureOut">
              <a:rPr lang="fa-IR" smtClean="0"/>
              <a:t>02/09/1441</a:t>
            </a:fld>
            <a:endParaRPr lang="fa-I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fa-I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C5101E3-642C-4D3C-BD70-B88BF2C0F798}" type="slidenum">
              <a:rPr lang="fa-IR" smtClean="0"/>
              <a:t>‹#›</a:t>
            </a:fld>
            <a:endParaRPr lang="fa-I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554140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9600" dirty="0"/>
              <a:t>CSR</a:t>
            </a:r>
            <a:endParaRPr lang="fa-IR" dirty="0"/>
          </a:p>
        </p:txBody>
      </p:sp>
      <p:sp>
        <p:nvSpPr>
          <p:cNvPr id="3" name="Text Placeholder 2"/>
          <p:cNvSpPr>
            <a:spLocks noGrp="1"/>
          </p:cNvSpPr>
          <p:nvPr>
            <p:ph type="body" idx="1"/>
          </p:nvPr>
        </p:nvSpPr>
        <p:spPr/>
        <p:txBody>
          <a:bodyPr/>
          <a:lstStyle/>
          <a:p>
            <a:r>
              <a:rPr lang="fa-IR" b="1"/>
              <a:t>دانشگاه علوم پزشکی ایلام</a:t>
            </a:r>
            <a:endParaRPr lang="fa-IR" dirty="0"/>
          </a:p>
        </p:txBody>
      </p:sp>
    </p:spTree>
    <p:extLst>
      <p:ext uri="{BB962C8B-B14F-4D97-AF65-F5344CB8AC3E}">
        <p14:creationId xmlns:p14="http://schemas.microsoft.com/office/powerpoint/2010/main" val="404121321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57" y="0"/>
            <a:ext cx="11074399" cy="6857999"/>
          </a:xfrm>
        </p:spPr>
        <p:txBody>
          <a:bodyPr>
            <a:noAutofit/>
          </a:bodyPr>
          <a:lstStyle/>
          <a:p>
            <a:pPr algn="just"/>
            <a:r>
              <a:rPr lang="fa-IR" sz="2500" b="1" dirty="0">
                <a:solidFill>
                  <a:srgbClr val="FF0000"/>
                </a:solidFill>
                <a:cs typeface="B Nazanin" panose="00000400000000000000" pitchFamily="2" charset="-78"/>
              </a:rPr>
              <a:t>۱- مسیر اقلام، لوازم و تجهیزات </a:t>
            </a:r>
            <a:r>
              <a:rPr lang="fa-IR" sz="2500" b="1" dirty="0" smtClean="0">
                <a:solidFill>
                  <a:srgbClr val="FF0000"/>
                </a:solidFill>
                <a:cs typeface="B Nazanin" panose="00000400000000000000" pitchFamily="2" charset="-78"/>
              </a:rPr>
              <a:t>کثیف:</a:t>
            </a:r>
            <a:endParaRPr lang="fa-IR" sz="2500" b="1" dirty="0">
              <a:solidFill>
                <a:srgbClr val="FF0000"/>
              </a:solidFill>
              <a:cs typeface="B Nazanin" panose="00000400000000000000" pitchFamily="2" charset="-78"/>
            </a:endParaRPr>
          </a:p>
          <a:p>
            <a:pPr algn="just"/>
            <a:r>
              <a:rPr lang="fa-IR" sz="2500" b="1" dirty="0">
                <a:cs typeface="B Nazanin" panose="00000400000000000000" pitchFamily="2" charset="-78"/>
              </a:rPr>
              <a:t>همه کارکنان در </a:t>
            </a:r>
            <a:r>
              <a:rPr lang="fa-IR" sz="2500" b="1" dirty="0" smtClean="0">
                <a:cs typeface="B Nazanin" panose="00000400000000000000" pitchFamily="2" charset="-78"/>
              </a:rPr>
              <a:t>تمامی </a:t>
            </a:r>
            <a:r>
              <a:rPr lang="fa-IR" sz="2500" b="1" dirty="0">
                <a:cs typeface="B Nazanin" panose="00000400000000000000" pitchFamily="2" charset="-78"/>
              </a:rPr>
              <a:t>بخش ها ملزم به رعایت دستورالعملهای مربوط به نحوه جمع آوری و انتقال صحیح اقلام، لوازم و ابزار پس </a:t>
            </a:r>
            <a:r>
              <a:rPr lang="fa-IR" sz="2500" b="1" dirty="0" smtClean="0">
                <a:cs typeface="B Nazanin" panose="00000400000000000000" pitchFamily="2" charset="-78"/>
              </a:rPr>
              <a:t>ازهر </a:t>
            </a:r>
            <a:r>
              <a:rPr lang="fa-IR" sz="2500" b="1" dirty="0">
                <a:cs typeface="B Nazanin" panose="00000400000000000000" pitchFamily="2" charset="-78"/>
              </a:rPr>
              <a:t>بار استفاده می باشند.کلیه ی اقلا می که در بخش های مربوطه مورد استفاده قرار گرفته و آلوده شده اند، جمع آوری شده و به </a:t>
            </a:r>
            <a:r>
              <a:rPr lang="fa-IR" sz="2500" b="1" dirty="0" smtClean="0">
                <a:cs typeface="B Nazanin" panose="00000400000000000000" pitchFamily="2" charset="-78"/>
              </a:rPr>
              <a:t>حوزه کثیف </a:t>
            </a:r>
            <a:r>
              <a:rPr lang="fa-IR" sz="2500" b="1" dirty="0">
                <a:cs typeface="B Nazanin" panose="00000400000000000000" pitchFamily="2" charset="-78"/>
              </a:rPr>
              <a:t>تحویل داده می شوند.توصیه می شود به منظور انتقال اقلام و لوازم کثیف، از جعبه ها و ترالی های محفظه دار استفاده شود </a:t>
            </a:r>
            <a:r>
              <a:rPr lang="fa-IR" sz="2500" b="1" dirty="0" smtClean="0">
                <a:cs typeface="B Nazanin" panose="00000400000000000000" pitchFamily="2" charset="-78"/>
              </a:rPr>
              <a:t>تا احتمال </a:t>
            </a:r>
            <a:r>
              <a:rPr lang="fa-IR" sz="2500" b="1" dirty="0">
                <a:cs typeface="B Nazanin" panose="00000400000000000000" pitchFamily="2" charset="-78"/>
              </a:rPr>
              <a:t>انتشار آلودگی به حداقل و ضریب ایمنی اقلام و وسایل در حین جابجایی به حداکثر برسد. اقلام کثیف یک بار مصرف و </a:t>
            </a:r>
            <a:r>
              <a:rPr lang="fa-IR" sz="2500" b="1" dirty="0" smtClean="0">
                <a:cs typeface="B Nazanin" panose="00000400000000000000" pitchFamily="2" charset="-78"/>
              </a:rPr>
              <a:t>یا اقلام </a:t>
            </a:r>
            <a:r>
              <a:rPr lang="fa-IR" sz="2500" b="1" dirty="0">
                <a:cs typeface="B Nazanin" panose="00000400000000000000" pitchFamily="2" charset="-78"/>
              </a:rPr>
              <a:t>کثیفی که امکان استفاده مجدد از آنها نباشد، در داخل بخش مربوطه و بر اساس دستورالعمل ها در اتاق های جمع آوری </a:t>
            </a:r>
            <a:r>
              <a:rPr lang="fa-IR" sz="2500" b="1" dirty="0" smtClean="0">
                <a:cs typeface="B Nazanin" panose="00000400000000000000" pitchFamily="2" charset="-78"/>
              </a:rPr>
              <a:t>کثیف، جمع </a:t>
            </a:r>
            <a:r>
              <a:rPr lang="fa-IR" sz="2500" b="1" dirty="0">
                <a:cs typeface="B Nazanin" panose="00000400000000000000" pitchFamily="2" charset="-78"/>
              </a:rPr>
              <a:t>آوری شده و در نهایت توسط مرکز جمع آوری زباله بیمارستان دفع و یا امحاء می شوند.</a:t>
            </a:r>
          </a:p>
          <a:p>
            <a:pPr algn="just"/>
            <a:r>
              <a:rPr lang="fa-IR" sz="2500" b="1" u="sng" dirty="0" smtClean="0">
                <a:solidFill>
                  <a:srgbClr val="FF0000"/>
                </a:solidFill>
                <a:cs typeface="B Nazanin" panose="00000400000000000000" pitchFamily="2" charset="-78"/>
              </a:rPr>
              <a:t>-مسیر </a:t>
            </a:r>
            <a:r>
              <a:rPr lang="fa-IR" sz="2500" b="1" u="sng" dirty="0">
                <a:solidFill>
                  <a:srgbClr val="FF0000"/>
                </a:solidFill>
                <a:cs typeface="B Nazanin" panose="00000400000000000000" pitchFamily="2" charset="-78"/>
              </a:rPr>
              <a:t>اقلام، لوازم و تجهیزات کثیف بین اتاق عمل و حوزه کثیف بخش استریل مرکزی</a:t>
            </a:r>
            <a:r>
              <a:rPr lang="fa-IR" sz="2500" b="1" dirty="0">
                <a:solidFill>
                  <a:srgbClr val="FF0000"/>
                </a:solidFill>
                <a:cs typeface="B Nazanin" panose="00000400000000000000" pitchFamily="2" charset="-78"/>
              </a:rPr>
              <a:t>:</a:t>
            </a:r>
            <a:r>
              <a:rPr lang="fa-IR" sz="2500" b="1" dirty="0">
                <a:cs typeface="B Nazanin" panose="00000400000000000000" pitchFamily="2" charset="-78"/>
              </a:rPr>
              <a:t> </a:t>
            </a:r>
            <a:endParaRPr lang="fa-IR" sz="2500" b="1" dirty="0" smtClean="0">
              <a:cs typeface="B Nazanin" panose="00000400000000000000" pitchFamily="2" charset="-78"/>
            </a:endParaRPr>
          </a:p>
          <a:p>
            <a:pPr algn="just"/>
            <a:r>
              <a:rPr lang="fa-IR" sz="2500" b="1" dirty="0" smtClean="0">
                <a:cs typeface="B Nazanin" panose="00000400000000000000" pitchFamily="2" charset="-78"/>
              </a:rPr>
              <a:t>این </a:t>
            </a:r>
            <a:r>
              <a:rPr lang="fa-IR" sz="2500" b="1" dirty="0">
                <a:cs typeface="B Nazanin" panose="00000400000000000000" pitchFamily="2" charset="-78"/>
              </a:rPr>
              <a:t>مسیر چه به صورت افقی و چه </a:t>
            </a:r>
            <a:r>
              <a:rPr lang="fa-IR" sz="2500" b="1" dirty="0" smtClean="0">
                <a:cs typeface="B Nazanin" panose="00000400000000000000" pitchFamily="2" charset="-78"/>
              </a:rPr>
              <a:t>به صورت </a:t>
            </a:r>
            <a:r>
              <a:rPr lang="fa-IR" sz="2500" b="1" dirty="0">
                <a:cs typeface="B Nazanin" panose="00000400000000000000" pitchFamily="2" charset="-78"/>
              </a:rPr>
              <a:t>عمودی، ارتباط بین اتاق جمع آوری کثیف اتاق عمل و حوزه کثیف بخش استریل مرکزی را به صورت مستقیم </a:t>
            </a:r>
            <a:r>
              <a:rPr lang="fa-IR" sz="2500" b="1" dirty="0" smtClean="0">
                <a:cs typeface="B Nazanin" panose="00000400000000000000" pitchFamily="2" charset="-78"/>
              </a:rPr>
              <a:t>تامین می </a:t>
            </a:r>
            <a:r>
              <a:rPr lang="fa-IR" sz="2500" b="1" dirty="0">
                <a:cs typeface="B Nazanin" panose="00000400000000000000" pitchFamily="2" charset="-78"/>
              </a:rPr>
              <a:t>کند. در صورتی که ارتباط بین دو بخش عمودی باشد، توصیه اکید می شود جهت رعایت مطلوب کنترل عفونت، از </a:t>
            </a:r>
            <a:r>
              <a:rPr lang="fa-IR" sz="2500" b="1" dirty="0" smtClean="0">
                <a:cs typeface="B Nazanin" panose="00000400000000000000" pitchFamily="2" charset="-78"/>
              </a:rPr>
              <a:t>آسانسور اختصاصی </a:t>
            </a:r>
            <a:r>
              <a:rPr lang="fa-IR" sz="2500" b="1" dirty="0">
                <a:cs typeface="B Nazanin" panose="00000400000000000000" pitchFamily="2" charset="-78"/>
              </a:rPr>
              <a:t>درون بخشی استفاده شود که می توان در فضای حوزه کثیف در نظر گرفت.</a:t>
            </a:r>
          </a:p>
          <a:p>
            <a:pPr algn="just"/>
            <a:r>
              <a:rPr lang="fa-IR" sz="2500" b="1" dirty="0">
                <a:cs typeface="B Nazanin" panose="00000400000000000000" pitchFamily="2" charset="-78"/>
              </a:rPr>
              <a:t>اقلام کثیفی که امکان استفاده مجدد دارند از چند طریق به بخش استریل مرکزی فرستاده می شوند:</a:t>
            </a:r>
          </a:p>
        </p:txBody>
      </p:sp>
    </p:spTree>
    <p:extLst>
      <p:ext uri="{BB962C8B-B14F-4D97-AF65-F5344CB8AC3E}">
        <p14:creationId xmlns:p14="http://schemas.microsoft.com/office/powerpoint/2010/main" val="3411646075"/>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342" y="101600"/>
            <a:ext cx="11045371" cy="6756400"/>
          </a:xfrm>
        </p:spPr>
        <p:txBody>
          <a:bodyPr>
            <a:noAutofit/>
          </a:bodyPr>
          <a:lstStyle/>
          <a:p>
            <a:pPr algn="just"/>
            <a:r>
              <a:rPr lang="fa-IR" sz="2400" b="1" u="sng" dirty="0" smtClean="0">
                <a:solidFill>
                  <a:srgbClr val="FF0000"/>
                </a:solidFill>
                <a:cs typeface="B Nazanin" panose="00000400000000000000" pitchFamily="2" charset="-78"/>
              </a:rPr>
              <a:t>-انتقال اقلام غیرپارچه ای کثیف از اتاق عمل: </a:t>
            </a:r>
          </a:p>
          <a:p>
            <a:pPr algn="just"/>
            <a:r>
              <a:rPr lang="fa-IR" sz="2400" b="1" dirty="0" smtClean="0">
                <a:cs typeface="B Nazanin" panose="00000400000000000000" pitchFamily="2" charset="-78"/>
              </a:rPr>
              <a:t>این اقلام جهت جلوگیری از خشک شدن آلودگی ها و امکان شستشو و ضدعفونی آسان در بخش استریل مرکزی، بایستی ابتدا در اتاق عمل تحت پاک سازی اولیه ) با گاز مرطوب و با رعایت اصول احتیاطی، خون و ترشحات روی ابزار تمیز شده و داخل لومن ها با استفاده از سرنگ شستشو داده شود( قرار گرفته، در کانتینر یا جعبه های دربسته چیده شده و سپس به بخش استریل مرکزی ارسال شوند. در صورت برقراری ارتباط عمودی بین این دو بخش، توصیه می شود آسانسور اختصاصی اقلام کثیف پیش بینی شود.</a:t>
            </a:r>
          </a:p>
          <a:p>
            <a:pPr algn="just"/>
            <a:r>
              <a:rPr lang="fa-IR" sz="2400" b="1" u="sng" dirty="0" smtClean="0">
                <a:solidFill>
                  <a:srgbClr val="FF0000"/>
                </a:solidFill>
                <a:cs typeface="B Nazanin" panose="00000400000000000000" pitchFamily="2" charset="-78"/>
              </a:rPr>
              <a:t>-</a:t>
            </a:r>
            <a:r>
              <a:rPr lang="fa-IR" sz="2400" b="1" u="sng" dirty="0" smtClean="0">
                <a:cs typeface="B Nazanin" panose="00000400000000000000" pitchFamily="2" charset="-78"/>
              </a:rPr>
              <a:t> </a:t>
            </a:r>
            <a:r>
              <a:rPr lang="fa-IR" sz="2400" b="1" u="sng" dirty="0">
                <a:solidFill>
                  <a:srgbClr val="FF0000"/>
                </a:solidFill>
                <a:cs typeface="B Nazanin" panose="00000400000000000000" pitchFamily="2" charset="-78"/>
              </a:rPr>
              <a:t>انتقال اقلام غیرپارچه ای کثیف از سایر بخش ها</a:t>
            </a:r>
            <a:r>
              <a:rPr lang="fa-IR" sz="2400" b="1" dirty="0">
                <a:solidFill>
                  <a:srgbClr val="FF0000"/>
                </a:solidFill>
                <a:cs typeface="B Nazanin" panose="00000400000000000000" pitchFamily="2" charset="-78"/>
              </a:rPr>
              <a:t>: </a:t>
            </a:r>
            <a:endParaRPr lang="fa-IR" sz="2400" b="1" dirty="0" smtClean="0">
              <a:solidFill>
                <a:srgbClr val="FF0000"/>
              </a:solidFill>
              <a:cs typeface="B Nazanin" panose="00000400000000000000" pitchFamily="2" charset="-78"/>
            </a:endParaRPr>
          </a:p>
          <a:p>
            <a:pPr algn="just"/>
            <a:r>
              <a:rPr lang="fa-IR" sz="2400" b="1" dirty="0" smtClean="0">
                <a:cs typeface="B Nazanin" panose="00000400000000000000" pitchFamily="2" charset="-78"/>
              </a:rPr>
              <a:t>توصیه </a:t>
            </a:r>
            <a:r>
              <a:rPr lang="fa-IR" sz="2400" b="1" dirty="0">
                <a:cs typeface="B Nazanin" panose="00000400000000000000" pitchFamily="2" charset="-78"/>
              </a:rPr>
              <a:t>می شود این اقلام نیز در بخش استفاده کننده تحت شستشو </a:t>
            </a:r>
            <a:r>
              <a:rPr lang="fa-IR" sz="2400" b="1" dirty="0" smtClean="0">
                <a:cs typeface="B Nazanin" panose="00000400000000000000" pitchFamily="2" charset="-78"/>
              </a:rPr>
              <a:t>و ضدعفونی </a:t>
            </a:r>
            <a:r>
              <a:rPr lang="fa-IR" sz="2400" b="1" dirty="0">
                <a:cs typeface="B Nazanin" panose="00000400000000000000" pitchFamily="2" charset="-78"/>
              </a:rPr>
              <a:t>اولیه قرار گرفته و سپس داخل کانتینر یا جعبه های دربسته قرار گرفته و به حوزه کثیف بخش استریل </a:t>
            </a:r>
            <a:r>
              <a:rPr lang="fa-IR" sz="2400" b="1" dirty="0" smtClean="0">
                <a:cs typeface="B Nazanin" panose="00000400000000000000" pitchFamily="2" charset="-78"/>
              </a:rPr>
              <a:t>مرکزی تحویل </a:t>
            </a:r>
            <a:r>
              <a:rPr lang="fa-IR" sz="2400" b="1" dirty="0">
                <a:cs typeface="B Nazanin" panose="00000400000000000000" pitchFamily="2" charset="-78"/>
              </a:rPr>
              <a:t>داده شوند.</a:t>
            </a:r>
          </a:p>
          <a:p>
            <a:pPr algn="just"/>
            <a:r>
              <a:rPr lang="fa-IR" sz="2400" b="1" dirty="0">
                <a:solidFill>
                  <a:srgbClr val="FF0000"/>
                </a:solidFill>
                <a:cs typeface="B Nazanin" panose="00000400000000000000" pitchFamily="2" charset="-78"/>
              </a:rPr>
              <a:t>-</a:t>
            </a:r>
            <a:r>
              <a:rPr lang="fa-IR" sz="2400" b="1" dirty="0">
                <a:cs typeface="B Nazanin" panose="00000400000000000000" pitchFamily="2" charset="-78"/>
              </a:rPr>
              <a:t> </a:t>
            </a:r>
            <a:r>
              <a:rPr lang="fa-IR" sz="2400" b="1" u="sng" dirty="0">
                <a:solidFill>
                  <a:srgbClr val="FF0000"/>
                </a:solidFill>
                <a:cs typeface="B Nazanin" panose="00000400000000000000" pitchFamily="2" charset="-78"/>
              </a:rPr>
              <a:t>انتقال اقلام پارچه ای کثیف از تمام بخش ها: </a:t>
            </a:r>
            <a:endParaRPr lang="fa-IR" sz="2400" b="1" u="sng" dirty="0" smtClean="0">
              <a:solidFill>
                <a:srgbClr val="FF0000"/>
              </a:solidFill>
              <a:cs typeface="B Nazanin" panose="00000400000000000000" pitchFamily="2" charset="-78"/>
            </a:endParaRPr>
          </a:p>
          <a:p>
            <a:pPr algn="just"/>
            <a:r>
              <a:rPr lang="fa-IR" sz="2400" b="1" dirty="0" smtClean="0">
                <a:cs typeface="B Nazanin" panose="00000400000000000000" pitchFamily="2" charset="-78"/>
              </a:rPr>
              <a:t>بخش </a:t>
            </a:r>
            <a:r>
              <a:rPr lang="fa-IR" sz="2400" b="1" dirty="0">
                <a:cs typeface="B Nazanin" panose="00000400000000000000" pitchFamily="2" charset="-78"/>
              </a:rPr>
              <a:t>استریل مرکزی امکان شستشو و ضدعفونی اقلام پارچه ای همچون </a:t>
            </a:r>
            <a:r>
              <a:rPr lang="fa-IR" sz="2400" b="1" dirty="0" smtClean="0">
                <a:cs typeface="B Nazanin" panose="00000400000000000000" pitchFamily="2" charset="-78"/>
              </a:rPr>
              <a:t>گان، شان </a:t>
            </a:r>
            <a:r>
              <a:rPr lang="fa-IR" sz="2400" b="1" dirty="0">
                <a:cs typeface="B Nazanin" panose="00000400000000000000" pitchFamily="2" charset="-78"/>
              </a:rPr>
              <a:t>و ملحفه را ندارد و این اقلام به صورت مستقیم به این بخش منتقل </a:t>
            </a:r>
            <a:r>
              <a:rPr lang="fa-IR" sz="2400" b="1" dirty="0" smtClean="0">
                <a:cs typeface="B Nazanin" panose="00000400000000000000" pitchFamily="2" charset="-78"/>
              </a:rPr>
              <a:t>نمی </a:t>
            </a:r>
            <a:r>
              <a:rPr lang="fa-IR" sz="2400" b="1" dirty="0">
                <a:cs typeface="B Nazanin" panose="00000400000000000000" pitchFamily="2" charset="-78"/>
              </a:rPr>
              <a:t>شوند. اقلام پارچه ای پس از جمع آوری </a:t>
            </a:r>
            <a:r>
              <a:rPr lang="fa-IR" sz="2400" b="1" dirty="0" smtClean="0">
                <a:cs typeface="B Nazanin" panose="00000400000000000000" pitchFamily="2" charset="-78"/>
              </a:rPr>
              <a:t>در بخش</a:t>
            </a:r>
            <a:endParaRPr lang="fa-IR" sz="2400" b="1" dirty="0">
              <a:cs typeface="B Nazanin" panose="00000400000000000000" pitchFamily="2" charset="-78"/>
            </a:endParaRPr>
          </a:p>
        </p:txBody>
      </p:sp>
    </p:spTree>
    <p:extLst>
      <p:ext uri="{BB962C8B-B14F-4D97-AF65-F5344CB8AC3E}">
        <p14:creationId xmlns:p14="http://schemas.microsoft.com/office/powerpoint/2010/main" val="3770566651"/>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6114"/>
            <a:ext cx="11016343" cy="6741885"/>
          </a:xfrm>
        </p:spPr>
        <p:txBody>
          <a:bodyPr>
            <a:normAutofit fontScale="92500" lnSpcReduction="10000"/>
          </a:bodyPr>
          <a:lstStyle/>
          <a:p>
            <a:pPr algn="just"/>
            <a:r>
              <a:rPr lang="fa-IR" sz="2800" b="1" dirty="0" smtClean="0">
                <a:cs typeface="B Nazanin" panose="00000400000000000000" pitchFamily="2" charset="-78"/>
              </a:rPr>
              <a:t>مربوطه</a:t>
            </a:r>
            <a:r>
              <a:rPr lang="fa-IR" sz="2800" b="1" dirty="0">
                <a:cs typeface="B Nazanin" panose="00000400000000000000" pitchFamily="2" charset="-78"/>
              </a:rPr>
              <a:t>، به بخش رختشویخانه ارسال شده و پس از شستشو و ضدعفونی در آن بخش، به طور مستقیم به حوزه تمیز بخش استریل مرکزی تحویل داده می شوند. توصیه می شود جهت تسهیل و سرعت بخشیدن به انتقال اقلام پارچه ای تمیز، انبارتمیز بخش رختشویخانه و اتاق بسته بندی اقلام پارچه ای بخش استریل مرکزی، به واسطه یک دریچه داخلی با یکدیگر ارتباط داشته </a:t>
            </a:r>
            <a:r>
              <a:rPr lang="fa-IR" sz="2800" b="1" dirty="0" smtClean="0">
                <a:cs typeface="B Nazanin" panose="00000400000000000000" pitchFamily="2" charset="-78"/>
              </a:rPr>
              <a:t>باشند.</a:t>
            </a:r>
            <a:endParaRPr lang="fa-IR" sz="2800" b="1" dirty="0">
              <a:cs typeface="B Nazanin" panose="00000400000000000000" pitchFamily="2" charset="-78"/>
            </a:endParaRPr>
          </a:p>
          <a:p>
            <a:pPr algn="just"/>
            <a:r>
              <a:rPr lang="fa-IR" sz="2800" b="1" dirty="0">
                <a:solidFill>
                  <a:srgbClr val="FF0000"/>
                </a:solidFill>
                <a:cs typeface="B Nazanin" panose="00000400000000000000" pitchFamily="2" charset="-78"/>
              </a:rPr>
              <a:t>۲- مسیر اقلام، لوازم و تجهیزات تمیز و </a:t>
            </a:r>
            <a:r>
              <a:rPr lang="fa-IR" sz="2800" b="1" dirty="0" smtClean="0">
                <a:solidFill>
                  <a:srgbClr val="FF0000"/>
                </a:solidFill>
                <a:cs typeface="B Nazanin" panose="00000400000000000000" pitchFamily="2" charset="-78"/>
              </a:rPr>
              <a:t>استریل:</a:t>
            </a:r>
            <a:endParaRPr lang="fa-IR" sz="2400" b="1" dirty="0" smtClean="0">
              <a:cs typeface="B Nazanin" panose="00000400000000000000" pitchFamily="2" charset="-78"/>
            </a:endParaRPr>
          </a:p>
          <a:p>
            <a:pPr algn="just"/>
            <a:r>
              <a:rPr lang="fa-IR" sz="2400" b="1" dirty="0" smtClean="0">
                <a:cs typeface="B Nazanin" panose="00000400000000000000" pitchFamily="2" charset="-78"/>
              </a:rPr>
              <a:t>این مسیر چه به صورت افقی و چه به صورت عمودی، ارتباط بین انبارهای استریل بخش استریل مرکزی و اتاق عمل را به صورت مستقیم تامین می کند. در ارتباط عمودی، یک آسانسور اختصاصی درون بخشی الز امی است. لازم به توضیح است آسانسور استریل وآسانسور کثیف تنها به منظور ایجاد ارتباط بین بخش استریل مرکزی و اتاق عمل در نظر گرفته می شود و تحت هیچ شرایطی، نباید سایر بخش ها به واسطه این آسانسور به بخش استریل مرکزی ارتباط داشته باشند. اقلام استریل از طریق پیش ورودی تحویل استریل دراختیار کارکنان سایر بخش ها (به استثناء اتاق عمل) قرار می گیرد.</a:t>
            </a:r>
          </a:p>
          <a:p>
            <a:pPr algn="just"/>
            <a:r>
              <a:rPr lang="fa-IR" sz="2800" b="1" u="sng" dirty="0" smtClean="0">
                <a:solidFill>
                  <a:srgbClr val="FF0000"/>
                </a:solidFill>
                <a:cs typeface="B Nazanin" panose="00000400000000000000" pitchFamily="2" charset="-78"/>
              </a:rPr>
              <a:t>حوزه </a:t>
            </a:r>
            <a:r>
              <a:rPr lang="fa-IR" sz="2800" b="1" u="sng" dirty="0">
                <a:solidFill>
                  <a:srgbClr val="FF0000"/>
                </a:solidFill>
                <a:cs typeface="B Nazanin" panose="00000400000000000000" pitchFamily="2" charset="-78"/>
              </a:rPr>
              <a:t>بندی فضاهای </a:t>
            </a:r>
            <a:r>
              <a:rPr lang="fa-IR" sz="2800" b="1" u="sng" dirty="0" smtClean="0">
                <a:solidFill>
                  <a:srgbClr val="FF0000"/>
                </a:solidFill>
                <a:cs typeface="B Nazanin" panose="00000400000000000000" pitchFamily="2" charset="-78"/>
              </a:rPr>
              <a:t>بخش:</a:t>
            </a:r>
            <a:endParaRPr lang="fa-IR" sz="2800" b="1" u="sng" dirty="0">
              <a:solidFill>
                <a:srgbClr val="FF0000"/>
              </a:solidFill>
              <a:cs typeface="B Nazanin" panose="00000400000000000000" pitchFamily="2" charset="-78"/>
            </a:endParaRPr>
          </a:p>
          <a:p>
            <a:pPr algn="just"/>
            <a:r>
              <a:rPr lang="fa-IR" sz="2400" b="1" dirty="0">
                <a:cs typeface="B Nazanin" panose="00000400000000000000" pitchFamily="2" charset="-78"/>
              </a:rPr>
              <a:t>تفکیک فرآیندهای مربوط به شستشو و ضدعفونی، آماده سازی و بسته بندی و استریل کردن، منجر به شکل گیری حوزه های اصلی بخش استریل مرکزی می شود. بخش استریل مرکزی شامل حوزه های اصلی کارکنان، کثیف، تمیز و استریل بوده و باید تفکیک فیزیکی کامل بین هر کدام از این حوزه ها صورت گیرد. عدم تفکیک مناسب این حوزه ها، می تواند فرآیند کنترل عفونت بیمارستان را با مشکل مواجه سازد</a:t>
            </a:r>
            <a:r>
              <a:rPr lang="fa-IR" sz="2400" b="1" dirty="0" smtClean="0">
                <a:cs typeface="B Nazanin" panose="00000400000000000000" pitchFamily="2" charset="-78"/>
              </a:rPr>
              <a:t>.</a:t>
            </a:r>
          </a:p>
          <a:p>
            <a:pPr algn="just"/>
            <a:endParaRPr lang="fa-IR" sz="2400" b="1" dirty="0">
              <a:cs typeface="B Nazanin" panose="00000400000000000000" pitchFamily="2" charset="-78"/>
            </a:endParaRPr>
          </a:p>
          <a:p>
            <a:pPr marL="0" indent="0" algn="just">
              <a:buNone/>
            </a:pPr>
            <a:endParaRPr lang="fa-IR" sz="2400" b="1" dirty="0">
              <a:cs typeface="B Nazanin" panose="00000400000000000000" pitchFamily="2" charset="-78"/>
            </a:endParaRPr>
          </a:p>
        </p:txBody>
      </p:sp>
    </p:spTree>
    <p:extLst>
      <p:ext uri="{BB962C8B-B14F-4D97-AF65-F5344CB8AC3E}">
        <p14:creationId xmlns:p14="http://schemas.microsoft.com/office/powerpoint/2010/main" val="3432366704"/>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2650" y="195944"/>
            <a:ext cx="10178322" cy="6408056"/>
          </a:xfrm>
        </p:spPr>
        <p:txBody>
          <a:bodyPr>
            <a:normAutofit fontScale="92500" lnSpcReduction="10000"/>
          </a:bodyPr>
          <a:lstStyle/>
          <a:p>
            <a:r>
              <a:rPr lang="fa-IR" b="1" dirty="0">
                <a:solidFill>
                  <a:srgbClr val="FF0000"/>
                </a:solidFill>
              </a:rPr>
              <a:t>حوزه </a:t>
            </a:r>
            <a:r>
              <a:rPr lang="fa-IR" b="1" dirty="0" smtClean="0">
                <a:solidFill>
                  <a:srgbClr val="FF0000"/>
                </a:solidFill>
              </a:rPr>
              <a:t>کارکنان:</a:t>
            </a:r>
            <a:endParaRPr lang="fa-IR" b="1" dirty="0">
              <a:solidFill>
                <a:srgbClr val="FF0000"/>
              </a:solidFill>
            </a:endParaRPr>
          </a:p>
          <a:p>
            <a:pPr algn="just"/>
            <a:r>
              <a:rPr lang="fa-IR" sz="2600" b="1" dirty="0">
                <a:cs typeface="B Nazanin" panose="00000400000000000000" pitchFamily="2" charset="-78"/>
              </a:rPr>
              <a:t>تفکیک فضاهای پشتیبانی کارکنان از حوزه های کاری بخش استریل مرکزی الز امی می باشد. ورود کارکنان به بخش از طریق </a:t>
            </a:r>
            <a:r>
              <a:rPr lang="fa-IR" sz="2600" b="1" dirty="0" smtClean="0">
                <a:cs typeface="B Nazanin" panose="00000400000000000000" pitchFamily="2" charset="-78"/>
              </a:rPr>
              <a:t>حوزه کارکنان صورت می گیرد. محل تعویض لباس و استراحت موقت کارکنان در این حوزه می باشد. اعمال محدودیت در ورود و خروج افراد به حوزه های کثیف و تمیز نیز در این حوزه قرار می گیرد. ورود افراد به بخش استریل مرکزی تنها محدود به کارکنان  می </a:t>
            </a:r>
            <a:r>
              <a:rPr lang="fa-IR" sz="2600" b="1" dirty="0">
                <a:cs typeface="B Nazanin" panose="00000400000000000000" pitchFamily="2" charset="-78"/>
              </a:rPr>
              <a:t>باشد و سایر افراد مراجعه کننده تنها با هماهنگی سرپرستار اجازه ورود به بخش را خواهند داشت و برای ورود به هر کدام از </a:t>
            </a:r>
            <a:r>
              <a:rPr lang="fa-IR" sz="2600" b="1" dirty="0" smtClean="0">
                <a:cs typeface="B Nazanin" panose="00000400000000000000" pitchFamily="2" charset="-78"/>
              </a:rPr>
              <a:t>حوز ه ها </a:t>
            </a:r>
            <a:r>
              <a:rPr lang="fa-IR" sz="2600" b="1" dirty="0">
                <a:cs typeface="B Nazanin" panose="00000400000000000000" pitchFamily="2" charset="-78"/>
              </a:rPr>
              <a:t>نیز بایستی ملبس به پو شش های مربوطه شوند. ورودی کارکنان بایستی امکان باز نمودن از بیرون بخش را نداشته باشد و به </a:t>
            </a:r>
            <a:r>
              <a:rPr lang="fa-IR" sz="2600" b="1" dirty="0" smtClean="0">
                <a:cs typeface="B Nazanin" panose="00000400000000000000" pitchFamily="2" charset="-78"/>
              </a:rPr>
              <a:t>این منظور </a:t>
            </a:r>
            <a:r>
              <a:rPr lang="fa-IR" sz="2600" b="1" dirty="0">
                <a:cs typeface="B Nazanin" panose="00000400000000000000" pitchFamily="2" charset="-78"/>
              </a:rPr>
              <a:t>باید تجهیزاتی همچون آیفون پیش بینی شود.</a:t>
            </a:r>
          </a:p>
          <a:p>
            <a:pPr algn="just"/>
            <a:r>
              <a:rPr lang="fa-IR" sz="2600" b="1" dirty="0">
                <a:solidFill>
                  <a:srgbClr val="FF0000"/>
                </a:solidFill>
                <a:cs typeface="B Nazanin" panose="00000400000000000000" pitchFamily="2" charset="-78"/>
              </a:rPr>
              <a:t>رختکن کارکنان : </a:t>
            </a:r>
            <a:endParaRPr lang="fa-IR" sz="2600" b="1" dirty="0" smtClean="0">
              <a:solidFill>
                <a:srgbClr val="FF0000"/>
              </a:solidFill>
              <a:cs typeface="B Nazanin" panose="00000400000000000000" pitchFamily="2" charset="-78"/>
            </a:endParaRPr>
          </a:p>
          <a:p>
            <a:pPr algn="just"/>
            <a:r>
              <a:rPr lang="fa-IR" sz="2600" b="1" dirty="0" smtClean="0">
                <a:cs typeface="B Nazanin" panose="00000400000000000000" pitchFamily="2" charset="-78"/>
              </a:rPr>
              <a:t>در </a:t>
            </a:r>
            <a:r>
              <a:rPr lang="fa-IR" sz="2600" b="1" dirty="0">
                <a:cs typeface="B Nazanin" panose="00000400000000000000" pitchFamily="2" charset="-78"/>
              </a:rPr>
              <a:t>حوزه ی کارکنان رختکن کارکنان خانم و آقا باید به صورت جداگانه پیش بینی شود. در داخل رختکن، </a:t>
            </a:r>
            <a:r>
              <a:rPr lang="fa-IR" sz="2600" b="1" dirty="0" smtClean="0">
                <a:cs typeface="B Nazanin" panose="00000400000000000000" pitchFamily="2" charset="-78"/>
              </a:rPr>
              <a:t>بایستی حمام، سرویس بهداشتی، کابین تعویض لباس و کمدهای شخصی کارکنان به تعداد و با اندازه ی مورد نیاز پیش بینی شود. کمدهای مربوط </a:t>
            </a:r>
            <a:r>
              <a:rPr lang="fa-IR" sz="2600" b="1" dirty="0">
                <a:cs typeface="B Nazanin" panose="00000400000000000000" pitchFamily="2" charset="-78"/>
              </a:rPr>
              <a:t>به نگهداری گان، پیش بند، عینک ایمنی، ماسک، دستکش، کلاه، روکفشی و سایر اقلام بهداشتی، به تعداد و با اندازه ی </a:t>
            </a:r>
            <a:r>
              <a:rPr lang="fa-IR" sz="2600" b="1" dirty="0" smtClean="0">
                <a:cs typeface="B Nazanin" panose="00000400000000000000" pitchFamily="2" charset="-78"/>
              </a:rPr>
              <a:t>موردنیاز </a:t>
            </a:r>
            <a:r>
              <a:rPr lang="fa-IR" sz="2600" b="1" dirty="0">
                <a:cs typeface="B Nazanin" panose="00000400000000000000" pitchFamily="2" charset="-78"/>
              </a:rPr>
              <a:t>پیش بینی شود. کارکنان باید پیش از ورود به بخش، لباس و کفش های شخصی خود را در رختکن تعویض کرده و با لباس </a:t>
            </a:r>
            <a:r>
              <a:rPr lang="fa-IR" sz="2600" b="1" dirty="0" smtClean="0">
                <a:cs typeface="B Nazanin" panose="00000400000000000000" pitchFamily="2" charset="-78"/>
              </a:rPr>
              <a:t>وکفش </a:t>
            </a:r>
            <a:r>
              <a:rPr lang="fa-IR" sz="2600" b="1" dirty="0">
                <a:cs typeface="B Nazanin" panose="00000400000000000000" pitchFamily="2" charset="-78"/>
              </a:rPr>
              <a:t>مخصوص در بخش فعالیت نمایند.</a:t>
            </a:r>
          </a:p>
          <a:p>
            <a:endParaRPr lang="fa-IR" dirty="0"/>
          </a:p>
        </p:txBody>
      </p:sp>
    </p:spTree>
    <p:extLst>
      <p:ext uri="{BB962C8B-B14F-4D97-AF65-F5344CB8AC3E}">
        <p14:creationId xmlns:p14="http://schemas.microsoft.com/office/powerpoint/2010/main" val="2608955380"/>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314" y="130628"/>
            <a:ext cx="10602686" cy="6727371"/>
          </a:xfrm>
        </p:spPr>
        <p:txBody>
          <a:bodyPr>
            <a:normAutofit fontScale="25000" lnSpcReduction="20000"/>
          </a:bodyPr>
          <a:lstStyle/>
          <a:p>
            <a:endParaRPr lang="fa-IR" sz="2800" dirty="0">
              <a:cs typeface="B Nazanin" panose="00000400000000000000" pitchFamily="2" charset="-78"/>
            </a:endParaRPr>
          </a:p>
          <a:p>
            <a:pPr algn="just"/>
            <a:endParaRPr lang="fa-IR" sz="4800" b="1" dirty="0">
              <a:cs typeface="B Nazanin" panose="00000400000000000000" pitchFamily="2" charset="-78"/>
            </a:endParaRPr>
          </a:p>
          <a:p>
            <a:pPr algn="just">
              <a:lnSpc>
                <a:spcPct val="120000"/>
              </a:lnSpc>
            </a:pPr>
            <a:r>
              <a:rPr lang="fa-IR" sz="9600" b="1" dirty="0">
                <a:solidFill>
                  <a:srgbClr val="FF0000"/>
                </a:solidFill>
                <a:cs typeface="B Nazanin" panose="00000400000000000000" pitchFamily="2" charset="-78"/>
              </a:rPr>
              <a:t>اتاق استراحت کارکنان : </a:t>
            </a:r>
          </a:p>
          <a:p>
            <a:pPr algn="just">
              <a:lnSpc>
                <a:spcPct val="120000"/>
              </a:lnSpc>
            </a:pPr>
            <a:r>
              <a:rPr lang="fa-IR" sz="9600" b="1" dirty="0">
                <a:cs typeface="B Nazanin" panose="00000400000000000000" pitchFamily="2" charset="-78"/>
              </a:rPr>
              <a:t>پیش بینی اتاق استراحت کارکنان خانم و آقا در این حوزه الز امی است. با توجه به این که صرف غذا در ا</a:t>
            </a:r>
            <a:r>
              <a:rPr lang="fa-IR" sz="9600" b="1" dirty="0" smtClean="0">
                <a:cs typeface="B Nazanin" panose="00000400000000000000" pitchFamily="2" charset="-78"/>
              </a:rPr>
              <a:t>ستریل </a:t>
            </a:r>
            <a:r>
              <a:rPr lang="fa-IR" sz="9600" b="1" dirty="0">
                <a:cs typeface="B Nazanin" panose="00000400000000000000" pitchFamily="2" charset="-78"/>
              </a:rPr>
              <a:t>مرکزی ممنوع بوده و آبدارخانه در این بخش </a:t>
            </a:r>
            <a:r>
              <a:rPr lang="fa-IR" sz="9600" b="1" dirty="0" smtClean="0">
                <a:cs typeface="B Nazanin" panose="00000400000000000000" pitchFamily="2" charset="-78"/>
              </a:rPr>
              <a:t>تعبیه نمی </a:t>
            </a:r>
            <a:r>
              <a:rPr lang="fa-IR" sz="9600" b="1" dirty="0">
                <a:cs typeface="B Nazanin" panose="00000400000000000000" pitchFamily="2" charset="-78"/>
              </a:rPr>
              <a:t>شود، پیش بینی تجهیزات ساده </a:t>
            </a:r>
            <a:r>
              <a:rPr lang="fa-IR" sz="9600" b="1" dirty="0" smtClean="0">
                <a:cs typeface="B Nazanin" panose="00000400000000000000" pitchFamily="2" charset="-78"/>
              </a:rPr>
              <a:t>(همچون </a:t>
            </a:r>
            <a:r>
              <a:rPr lang="fa-IR" sz="9600" b="1" dirty="0">
                <a:cs typeface="B Nazanin" panose="00000400000000000000" pitchFamily="2" charset="-78"/>
              </a:rPr>
              <a:t>کتری برقی، یخچال </a:t>
            </a:r>
            <a:r>
              <a:rPr lang="fa-IR" sz="9600" b="1" dirty="0" smtClean="0">
                <a:cs typeface="B Nazanin" panose="00000400000000000000" pitchFamily="2" charset="-78"/>
              </a:rPr>
              <a:t>کوچک و </a:t>
            </a:r>
            <a:r>
              <a:rPr lang="fa-IR" sz="9600" b="1" dirty="0">
                <a:cs typeface="B Nazanin" panose="00000400000000000000" pitchFamily="2" charset="-78"/>
              </a:rPr>
              <a:t>سینک </a:t>
            </a:r>
            <a:r>
              <a:rPr lang="fa-IR" sz="9600" b="1" dirty="0" smtClean="0">
                <a:cs typeface="B Nazanin" panose="00000400000000000000" pitchFamily="2" charset="-78"/>
              </a:rPr>
              <a:t>ظرفشویی) </a:t>
            </a:r>
            <a:r>
              <a:rPr lang="fa-IR" sz="9600" b="1" dirty="0">
                <a:cs typeface="B Nazanin" panose="00000400000000000000" pitchFamily="2" charset="-78"/>
              </a:rPr>
              <a:t>به منظور صرف نوشیدنی و میان وعده در اتاق استراحت ضروری است</a:t>
            </a:r>
            <a:r>
              <a:rPr lang="fa-IR" sz="9600" b="1" dirty="0" smtClean="0">
                <a:cs typeface="B Nazanin" panose="00000400000000000000" pitchFamily="2" charset="-78"/>
              </a:rPr>
              <a:t>.</a:t>
            </a:r>
            <a:endParaRPr lang="fa-IR" sz="9600" b="1" dirty="0">
              <a:cs typeface="B Nazanin" panose="00000400000000000000" pitchFamily="2" charset="-78"/>
            </a:endParaRPr>
          </a:p>
          <a:p>
            <a:pPr algn="just">
              <a:lnSpc>
                <a:spcPct val="120000"/>
              </a:lnSpc>
            </a:pPr>
            <a:r>
              <a:rPr lang="fa-IR" sz="9600" b="1" dirty="0">
                <a:solidFill>
                  <a:srgbClr val="FF0000"/>
                </a:solidFill>
                <a:cs typeface="B Nazanin" panose="00000400000000000000" pitchFamily="2" charset="-78"/>
              </a:rPr>
              <a:t>اتاق نظافت: </a:t>
            </a:r>
            <a:endParaRPr lang="fa-IR" sz="9600" b="1" dirty="0" smtClean="0">
              <a:solidFill>
                <a:srgbClr val="FF0000"/>
              </a:solidFill>
              <a:cs typeface="B Nazanin" panose="00000400000000000000" pitchFamily="2" charset="-78"/>
            </a:endParaRPr>
          </a:p>
          <a:p>
            <a:pPr algn="just">
              <a:lnSpc>
                <a:spcPct val="120000"/>
              </a:lnSpc>
            </a:pPr>
            <a:r>
              <a:rPr lang="fa-IR" sz="9600" b="1" dirty="0" smtClean="0">
                <a:cs typeface="B Nazanin" panose="00000400000000000000" pitchFamily="2" charset="-78"/>
              </a:rPr>
              <a:t>این </a:t>
            </a:r>
            <a:r>
              <a:rPr lang="fa-IR" sz="9600" b="1" dirty="0">
                <a:cs typeface="B Nazanin" panose="00000400000000000000" pitchFamily="2" charset="-78"/>
              </a:rPr>
              <a:t>اتاق به منظور نظافت فضاهای حوزه ی کارکنان و جهت نگهداری مواد و وسایل مخصوص نظافت و </a:t>
            </a:r>
            <a:r>
              <a:rPr lang="fa-IR" sz="9600" b="1" dirty="0" smtClean="0">
                <a:cs typeface="B Nazanin" panose="00000400000000000000" pitchFamily="2" charset="-78"/>
              </a:rPr>
              <a:t>همچنین شستشوی </a:t>
            </a:r>
            <a:r>
              <a:rPr lang="fa-IR" sz="9600" b="1" dirty="0">
                <a:cs typeface="B Nazanin" panose="00000400000000000000" pitchFamily="2" charset="-78"/>
              </a:rPr>
              <a:t>ابزار مربوطه پیش بینی می شود. تعبیه ی قفسه ی جلوباز ایستاده جهت نگهداری و انبار وسایل نظافت، مواد شوینده </a:t>
            </a:r>
            <a:r>
              <a:rPr lang="fa-IR" sz="9600" b="1" dirty="0" smtClean="0">
                <a:cs typeface="B Nazanin" panose="00000400000000000000" pitchFamily="2" charset="-78"/>
              </a:rPr>
              <a:t>ضدعفونی </a:t>
            </a:r>
            <a:r>
              <a:rPr lang="fa-IR" sz="9600" b="1" dirty="0">
                <a:cs typeface="B Nazanin" panose="00000400000000000000" pitchFamily="2" charset="-78"/>
              </a:rPr>
              <a:t>کننده و .... الز امی است. بایستی توجه نمود قفسه ها جهت امکان نظافت دوره ای پشت آنها، به هیچ عنوان بر روی دیوار </a:t>
            </a:r>
            <a:r>
              <a:rPr lang="fa-IR" sz="9600" b="1" dirty="0" smtClean="0">
                <a:cs typeface="B Nazanin" panose="00000400000000000000" pitchFamily="2" charset="-78"/>
              </a:rPr>
              <a:t>به صورت دائمی </a:t>
            </a:r>
            <a:r>
              <a:rPr lang="fa-IR" sz="9600" b="1" dirty="0">
                <a:cs typeface="B Nazanin" panose="00000400000000000000" pitchFamily="2" charset="-78"/>
              </a:rPr>
              <a:t>نصب نشده و با رعایت اصول ایستایی در شرایط زلزله، بر روی زمین قرار داشته باشند.</a:t>
            </a:r>
          </a:p>
          <a:p>
            <a:pPr algn="just">
              <a:lnSpc>
                <a:spcPct val="120000"/>
              </a:lnSpc>
            </a:pPr>
            <a:r>
              <a:rPr lang="fa-IR" sz="9600" b="1" dirty="0">
                <a:cs typeface="B Nazanin" panose="00000400000000000000" pitchFamily="2" charset="-78"/>
              </a:rPr>
              <a:t>پیش بینی سینک شستشو به همراه آویز و آبچکان جهت شستشوی سطل و </a:t>
            </a:r>
            <a:r>
              <a:rPr lang="fa-IR" sz="8000" b="1" dirty="0">
                <a:cs typeface="B Nazanin" panose="00000400000000000000" pitchFamily="2" charset="-78"/>
              </a:rPr>
              <a:t>پارچه های </a:t>
            </a:r>
            <a:r>
              <a:rPr lang="fa-IR" sz="8000" b="1" dirty="0" smtClean="0">
                <a:cs typeface="B Nazanin" panose="00000400000000000000" pitchFamily="2" charset="-78"/>
              </a:rPr>
              <a:t>تنظیف الز</a:t>
            </a:r>
            <a:r>
              <a:rPr lang="fa-IR" sz="9600" b="1" dirty="0" smtClean="0">
                <a:cs typeface="B Nazanin" panose="00000400000000000000" pitchFamily="2" charset="-78"/>
              </a:rPr>
              <a:t>امی </a:t>
            </a:r>
            <a:r>
              <a:rPr lang="fa-IR" sz="9600" b="1" dirty="0">
                <a:cs typeface="B Nazanin" panose="00000400000000000000" pitchFamily="2" charset="-78"/>
              </a:rPr>
              <a:t>است. در این اتاق حوضچه </a:t>
            </a:r>
            <a:r>
              <a:rPr lang="fa-IR" sz="9600" b="1" dirty="0" smtClean="0">
                <a:cs typeface="B Nazanin" panose="00000400000000000000" pitchFamily="2" charset="-78"/>
              </a:rPr>
              <a:t>جهت شستشوی </a:t>
            </a:r>
            <a:r>
              <a:rPr lang="fa-IR" sz="9600" b="1" dirty="0">
                <a:cs typeface="B Nazanin" panose="00000400000000000000" pitchFamily="2" charset="-78"/>
              </a:rPr>
              <a:t>تی و تخلیه ی محتویات آلوده ی سطل های نظافت بایستی تعبیه شود. ارتفاع نصب آویز تی بر روی دیوار باید به گونه </a:t>
            </a:r>
            <a:r>
              <a:rPr lang="fa-IR" sz="9600" b="1" dirty="0" smtClean="0">
                <a:cs typeface="B Nazanin" panose="00000400000000000000" pitchFamily="2" charset="-78"/>
              </a:rPr>
              <a:t>ای اشد </a:t>
            </a:r>
            <a:r>
              <a:rPr lang="fa-IR" sz="9600" b="1" dirty="0">
                <a:cs typeface="B Nazanin" panose="00000400000000000000" pitchFamily="2" charset="-78"/>
              </a:rPr>
              <a:t>که سر تی به کف فضا نرسد.</a:t>
            </a:r>
          </a:p>
          <a:p>
            <a:endParaRPr lang="fa-IR" dirty="0"/>
          </a:p>
        </p:txBody>
      </p:sp>
    </p:spTree>
    <p:extLst>
      <p:ext uri="{BB962C8B-B14F-4D97-AF65-F5344CB8AC3E}">
        <p14:creationId xmlns:p14="http://schemas.microsoft.com/office/powerpoint/2010/main" val="127152074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9736" y="362858"/>
            <a:ext cx="10178322" cy="6255656"/>
          </a:xfrm>
        </p:spPr>
        <p:txBody>
          <a:bodyPr>
            <a:normAutofit lnSpcReduction="10000"/>
          </a:bodyPr>
          <a:lstStyle/>
          <a:p>
            <a:pPr algn="just">
              <a:lnSpc>
                <a:spcPct val="120000"/>
              </a:lnSpc>
            </a:pPr>
            <a:r>
              <a:rPr lang="fa-IR" sz="2400" b="1" dirty="0">
                <a:cs typeface="B Nazanin" panose="00000400000000000000" pitchFamily="2" charset="-78"/>
              </a:rPr>
              <a:t>به جهت آسایش کارکنان و اجتناب از تماس فیزیکی افراد با توالت، سرویس بهداشتی در این حوزه بایستی از نوع ایرانی باشد.وجود روشویی و ملزومات آن از جمله آینه، جای حوله کاغذی، صابون مایع و سطل زباله در مجاورت روشویی الز امی است. پیشنهادمی شود شیرهای روشویی از نوع اتوماتیک باشد تا تماس دست و انتقال آلودگی به حداقل برسد. در غیر این صورت شیرهای روشویی </a:t>
            </a:r>
            <a:r>
              <a:rPr lang="fa-IR" sz="2400" b="1" dirty="0" smtClean="0">
                <a:cs typeface="B Nazanin" panose="00000400000000000000" pitchFamily="2" charset="-78"/>
              </a:rPr>
              <a:t>باید </a:t>
            </a:r>
            <a:r>
              <a:rPr lang="fa-IR" sz="2400" b="1" dirty="0">
                <a:cs typeface="B Nazanin" panose="00000400000000000000" pitchFamily="2" charset="-78"/>
              </a:rPr>
              <a:t>از نوع اهر می بوده و به راحتی باز و بسته شوند.</a:t>
            </a:r>
          </a:p>
          <a:p>
            <a:pPr algn="just"/>
            <a:r>
              <a:rPr lang="fa-IR" sz="2400" b="1" dirty="0">
                <a:cs typeface="B Nazanin" panose="00000400000000000000" pitchFamily="2" charset="-78"/>
              </a:rPr>
              <a:t>قسمت فنی خود شامل سه ناحیه است: ناحیه </a:t>
            </a:r>
            <a:r>
              <a:rPr lang="fa-IR" sz="2400" b="1" dirty="0" smtClean="0">
                <a:cs typeface="B Nazanin" panose="00000400000000000000" pitchFamily="2" charset="-78"/>
              </a:rPr>
              <a:t>کثیف (محل </a:t>
            </a:r>
            <a:r>
              <a:rPr lang="fa-IR" sz="2400" b="1" dirty="0">
                <a:cs typeface="B Nazanin" panose="00000400000000000000" pitchFamily="2" charset="-78"/>
              </a:rPr>
              <a:t>پاکسازی و آلودگی زدایی </a:t>
            </a:r>
            <a:r>
              <a:rPr lang="fa-IR" sz="2400" b="1" dirty="0" smtClean="0">
                <a:cs typeface="B Nazanin" panose="00000400000000000000" pitchFamily="2" charset="-78"/>
              </a:rPr>
              <a:t>وسایل)، </a:t>
            </a:r>
            <a:r>
              <a:rPr lang="fa-IR" sz="2400" b="1" dirty="0">
                <a:cs typeface="B Nazanin" panose="00000400000000000000" pitchFamily="2" charset="-78"/>
              </a:rPr>
              <a:t>ناحیه </a:t>
            </a:r>
            <a:r>
              <a:rPr lang="fa-IR" sz="2400" b="1" dirty="0" smtClean="0">
                <a:cs typeface="B Nazanin" panose="00000400000000000000" pitchFamily="2" charset="-78"/>
              </a:rPr>
              <a:t>تمیز( </a:t>
            </a:r>
            <a:r>
              <a:rPr lang="fa-IR" sz="2400" b="1" dirty="0">
                <a:cs typeface="B Nazanin" panose="00000400000000000000" pitchFamily="2" charset="-78"/>
              </a:rPr>
              <a:t>محل مرتب کردن، بسته </a:t>
            </a:r>
            <a:r>
              <a:rPr lang="fa-IR" sz="2400" b="1" dirty="0" smtClean="0">
                <a:cs typeface="B Nazanin" panose="00000400000000000000" pitchFamily="2" charset="-78"/>
              </a:rPr>
              <a:t>بندی</a:t>
            </a:r>
            <a:r>
              <a:rPr lang="fa-IR" sz="2400" b="1" dirty="0">
                <a:cs typeface="B Nazanin" panose="00000400000000000000" pitchFamily="2" charset="-78"/>
              </a:rPr>
              <a:t>، آماده سازی و استریلیزاسیون </a:t>
            </a:r>
            <a:r>
              <a:rPr lang="fa-IR" sz="2400" b="1" dirty="0" smtClean="0">
                <a:cs typeface="B Nazanin" panose="00000400000000000000" pitchFamily="2" charset="-78"/>
              </a:rPr>
              <a:t>وسایل) </a:t>
            </a:r>
            <a:r>
              <a:rPr lang="fa-IR" sz="2400" b="1" dirty="0">
                <a:cs typeface="B Nazanin" panose="00000400000000000000" pitchFamily="2" charset="-78"/>
              </a:rPr>
              <a:t>و ناحیه </a:t>
            </a:r>
            <a:r>
              <a:rPr lang="fa-IR" sz="2400" b="1" dirty="0" smtClean="0">
                <a:cs typeface="B Nazanin" panose="00000400000000000000" pitchFamily="2" charset="-78"/>
              </a:rPr>
              <a:t>استریل( </a:t>
            </a:r>
            <a:r>
              <a:rPr lang="fa-IR" sz="2400" b="1" dirty="0">
                <a:cs typeface="B Nazanin" panose="00000400000000000000" pitchFamily="2" charset="-78"/>
              </a:rPr>
              <a:t>محل ذخیره سازی وسایل و </a:t>
            </a:r>
            <a:r>
              <a:rPr lang="fa-IR" sz="2400" b="1" dirty="0" smtClean="0">
                <a:cs typeface="B Nazanin" panose="00000400000000000000" pitchFamily="2" charset="-78"/>
              </a:rPr>
              <a:t>تجهیزات)</a:t>
            </a:r>
          </a:p>
          <a:p>
            <a:pPr algn="just"/>
            <a:r>
              <a:rPr lang="fa-IR" sz="2400" b="1" dirty="0" smtClean="0">
                <a:solidFill>
                  <a:srgbClr val="FF0000"/>
                </a:solidFill>
                <a:cs typeface="B Nazanin" panose="00000400000000000000" pitchFamily="2" charset="-78"/>
              </a:rPr>
              <a:t> </a:t>
            </a:r>
            <a:r>
              <a:rPr lang="fa-IR" sz="2400" b="1" dirty="0">
                <a:solidFill>
                  <a:srgbClr val="FF0000"/>
                </a:solidFill>
                <a:cs typeface="B Nazanin" panose="00000400000000000000" pitchFamily="2" charset="-78"/>
              </a:rPr>
              <a:t>حوزه ی </a:t>
            </a:r>
            <a:r>
              <a:rPr lang="fa-IR" sz="2400" b="1" dirty="0" smtClean="0">
                <a:solidFill>
                  <a:srgbClr val="FF0000"/>
                </a:solidFill>
                <a:cs typeface="B Nazanin" panose="00000400000000000000" pitchFamily="2" charset="-78"/>
              </a:rPr>
              <a:t>کثیف:</a:t>
            </a:r>
            <a:endParaRPr lang="fa-IR" sz="2400" b="1" dirty="0">
              <a:solidFill>
                <a:srgbClr val="FF0000"/>
              </a:solidFill>
              <a:cs typeface="B Nazanin" panose="00000400000000000000" pitchFamily="2" charset="-78"/>
            </a:endParaRPr>
          </a:p>
          <a:p>
            <a:pPr algn="just"/>
            <a:r>
              <a:rPr lang="fa-IR" sz="2400" b="1" dirty="0">
                <a:cs typeface="B Nazanin" panose="00000400000000000000" pitchFamily="2" charset="-78"/>
              </a:rPr>
              <a:t>عملکرد اصلی این حوزه، شستشو و ضدعفونی تمام اقلام، لوازم و تجهیزات کثیفی می باشد که از بخش های استفاده کننده جهت انجام فرآیندهای استریل، به صورت افقی و یا عمودی وارد این حوزه می شوند. در این ناحیه میزان بار میکروبی و مواد آلی موجود در وسایل قبل از ورود به مرحله بعدی کاسته می شود. به دلیل ماهیت کاری که در این ناحیه انجام می شود (برس کشیدن وسایل و دستگاه اولتراسوند) مقدار زیادی آئروسل ذرات معلق مایع یا جامد در هوا تولید می شود. این ناحیه به وسیله موانع فیزیکی از سایر قسمت های بخش جدا می </a:t>
            </a:r>
            <a:r>
              <a:rPr lang="fa-IR" sz="2400" b="1" dirty="0" smtClean="0">
                <a:cs typeface="B Nazanin" panose="00000400000000000000" pitchFamily="2" charset="-78"/>
              </a:rPr>
              <a:t>شود.</a:t>
            </a:r>
            <a:endParaRPr lang="fa-IR" sz="2400" b="1" dirty="0">
              <a:cs typeface="B Nazanin" panose="00000400000000000000" pitchFamily="2" charset="-78"/>
            </a:endParaRPr>
          </a:p>
          <a:p>
            <a:pPr algn="just"/>
            <a:endParaRPr lang="fa-IR" sz="2400" b="1" dirty="0" smtClean="0">
              <a:cs typeface="B Nazanin" panose="00000400000000000000" pitchFamily="2" charset="-78"/>
            </a:endParaRPr>
          </a:p>
          <a:p>
            <a:pPr algn="just">
              <a:lnSpc>
                <a:spcPct val="120000"/>
              </a:lnSpc>
            </a:pPr>
            <a:endParaRPr lang="fa-IR" dirty="0"/>
          </a:p>
        </p:txBody>
      </p:sp>
    </p:spTree>
    <p:extLst>
      <p:ext uri="{BB962C8B-B14F-4D97-AF65-F5344CB8AC3E}">
        <p14:creationId xmlns:p14="http://schemas.microsoft.com/office/powerpoint/2010/main" val="1616713715"/>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57" y="0"/>
            <a:ext cx="11045372" cy="6858000"/>
          </a:xfrm>
        </p:spPr>
        <p:txBody>
          <a:bodyPr>
            <a:noAutofit/>
          </a:bodyPr>
          <a:lstStyle/>
          <a:p>
            <a:pPr algn="just"/>
            <a:r>
              <a:rPr lang="fa-IR" sz="2300" b="1" dirty="0" smtClean="0">
                <a:cs typeface="B Nazanin" panose="00000400000000000000" pitchFamily="2" charset="-78"/>
              </a:rPr>
              <a:t>البته </a:t>
            </a:r>
            <a:r>
              <a:rPr lang="fa-IR" sz="2300" b="1" dirty="0">
                <a:cs typeface="B Nazanin" panose="00000400000000000000" pitchFamily="2" charset="-78"/>
              </a:rPr>
              <a:t>توصیه می شود جهت جلوگیری از خشک شدن آلودگی ها بر روی اقلام، شستشوی اولیه اقلا می که با خون و سایر ترشحات بدن آلوده هستند، در همان بخش مربوطه و به صورت دستی یا ماشینی صورت گرفته و سپس به بخش استریل مرکزی ارسال </a:t>
            </a:r>
            <a:r>
              <a:rPr lang="fa-IR" sz="2300" b="1" dirty="0" smtClean="0">
                <a:cs typeface="B Nazanin" panose="00000400000000000000" pitchFamily="2" charset="-78"/>
              </a:rPr>
              <a:t>شوند.درصورتی </a:t>
            </a:r>
            <a:r>
              <a:rPr lang="fa-IR" sz="2300" b="1" dirty="0">
                <a:cs typeface="B Nazanin" panose="00000400000000000000" pitchFamily="2" charset="-78"/>
              </a:rPr>
              <a:t>که شستشو در بخش مربوطه به روش صحیح انجام شود، نیاز به شستشوی مجدد ابزار نخواهد </a:t>
            </a:r>
            <a:r>
              <a:rPr lang="fa-IR" sz="2300" b="1" dirty="0" smtClean="0">
                <a:cs typeface="B Nazanin" panose="00000400000000000000" pitchFamily="2" charset="-78"/>
              </a:rPr>
              <a:t>بود.</a:t>
            </a:r>
            <a:endParaRPr lang="fa-IR" sz="2300" b="1" dirty="0">
              <a:cs typeface="B Nazanin" panose="00000400000000000000" pitchFamily="2" charset="-78"/>
            </a:endParaRPr>
          </a:p>
          <a:p>
            <a:pPr algn="just"/>
            <a:r>
              <a:rPr lang="fa-IR" sz="2300" b="1" dirty="0">
                <a:cs typeface="B Nazanin" panose="00000400000000000000" pitchFamily="2" charset="-78"/>
              </a:rPr>
              <a:t>اقلام کثیف که نیاز به خدمات استریل دارند، با گذشتن از راهروهای برون بخشی و در نهایت پیش ورودی دریافت کثیف، </a:t>
            </a:r>
            <a:r>
              <a:rPr lang="fa-IR" sz="2300" b="1" dirty="0" smtClean="0">
                <a:cs typeface="B Nazanin" panose="00000400000000000000" pitchFamily="2" charset="-78"/>
              </a:rPr>
              <a:t>وارد حوزه </a:t>
            </a:r>
            <a:r>
              <a:rPr lang="fa-IR" sz="2300" b="1" dirty="0">
                <a:cs typeface="B Nazanin" panose="00000400000000000000" pitchFamily="2" charset="-78"/>
              </a:rPr>
              <a:t>ی کثیف می شوند. در صورت وجود ارتباط افقی یا عمودی با اتاق عمل، ممکن است به ترتیب از پنجره ی داخلی یا آسانسورکثیف نیز استفاده شود. در این صورت پنجره داخلی یا آسانسور کثیف رو به فضای داخلی حوزه ی کثیف باز می شود. همچنین زباله های بخش استریل مرکزی نیز از این ورودی خارج می شوند</a:t>
            </a:r>
            <a:r>
              <a:rPr lang="fa-IR" sz="2300" b="1" dirty="0" smtClean="0">
                <a:cs typeface="B Nazanin" panose="00000400000000000000" pitchFamily="2" charset="-78"/>
              </a:rPr>
              <a:t>.</a:t>
            </a:r>
          </a:p>
          <a:p>
            <a:pPr algn="just"/>
            <a:r>
              <a:rPr lang="fa-IR" sz="2400" b="1" u="sng" dirty="0" smtClean="0">
                <a:cs typeface="B Nazanin" panose="00000400000000000000" pitchFamily="2" charset="-78"/>
              </a:rPr>
              <a:t> </a:t>
            </a:r>
            <a:r>
              <a:rPr lang="fa-IR" sz="2400" b="1" u="sng" dirty="0">
                <a:solidFill>
                  <a:srgbClr val="FF0000"/>
                </a:solidFill>
                <a:cs typeface="B Nazanin" panose="00000400000000000000" pitchFamily="2" charset="-78"/>
              </a:rPr>
              <a:t>انتقال اقلام به حوزه ی تمیز</a:t>
            </a:r>
            <a:r>
              <a:rPr lang="fa-IR" sz="2400" b="1" dirty="0">
                <a:solidFill>
                  <a:srgbClr val="FF0000"/>
                </a:solidFill>
                <a:cs typeface="B Nazanin" panose="00000400000000000000" pitchFamily="2" charset="-78"/>
              </a:rPr>
              <a:t>: </a:t>
            </a:r>
            <a:endParaRPr lang="fa-IR" sz="2400" b="1" dirty="0" smtClean="0">
              <a:solidFill>
                <a:srgbClr val="FF0000"/>
              </a:solidFill>
              <a:cs typeface="B Nazanin" panose="00000400000000000000" pitchFamily="2" charset="-78"/>
            </a:endParaRPr>
          </a:p>
          <a:p>
            <a:r>
              <a:rPr lang="fa-IR" sz="2400" dirty="0" smtClean="0"/>
              <a:t>اقلام </a:t>
            </a:r>
            <a:r>
              <a:rPr lang="fa-IR" sz="2400" dirty="0"/>
              <a:t>کثیف پس از شستشو در دستگاه شستشوی دوطرفه که در حد واسط حوزه های کثیف و تمیز </a:t>
            </a:r>
            <a:r>
              <a:rPr lang="fa-IR" sz="2400" dirty="0" smtClean="0"/>
              <a:t>قرار     می </a:t>
            </a:r>
            <a:r>
              <a:rPr lang="fa-IR" sz="2400" dirty="0"/>
              <a:t>گیرد، از سمت دیگر دستگاه، در اختیار حوزه ی تمیز قرار داده می شوند. در بعضی بیمارستانها تما می ابزارها و در بعضی </a:t>
            </a:r>
            <a:r>
              <a:rPr lang="fa-IR" sz="2400" dirty="0" smtClean="0"/>
              <a:t>بیمارستانها فقط </a:t>
            </a:r>
            <a:r>
              <a:rPr lang="fa-IR" sz="2400" dirty="0"/>
              <a:t>اقلام پیچیده و حساس به صورت دستی شسته شده و به واسطه ی دریچه ی ارتباطی با حوزه ی تمیز، تحویل داده می شوند.</a:t>
            </a:r>
          </a:p>
          <a:p>
            <a:r>
              <a:rPr lang="fa-IR" sz="2400" dirty="0"/>
              <a:t>عبور و مرور افراد در این بخش باید محدود شده و فقط کسانی که پوشش مناسب و کافی دارند اجازه ورود به این منطقه را </a:t>
            </a:r>
            <a:r>
              <a:rPr lang="fa-IR" sz="2400" dirty="0" smtClean="0"/>
              <a:t>داشته باشند</a:t>
            </a:r>
            <a:r>
              <a:rPr lang="fa-IR" sz="2400" dirty="0"/>
              <a:t>.</a:t>
            </a:r>
          </a:p>
          <a:p>
            <a:pPr algn="just"/>
            <a:endParaRPr lang="fa-IR" sz="2300" b="1" dirty="0">
              <a:cs typeface="B Nazanin" panose="00000400000000000000" pitchFamily="2" charset="-78"/>
            </a:endParaRPr>
          </a:p>
          <a:p>
            <a:pPr algn="just"/>
            <a:endParaRPr lang="fa-IR" sz="2300" b="1" dirty="0">
              <a:cs typeface="B Nazanin" panose="00000400000000000000" pitchFamily="2" charset="-78"/>
            </a:endParaRPr>
          </a:p>
        </p:txBody>
      </p:sp>
    </p:spTree>
    <p:extLst>
      <p:ext uri="{BB962C8B-B14F-4D97-AF65-F5344CB8AC3E}">
        <p14:creationId xmlns:p14="http://schemas.microsoft.com/office/powerpoint/2010/main" val="4125817279"/>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88686"/>
            <a:ext cx="10178322" cy="6669313"/>
          </a:xfrm>
        </p:spPr>
        <p:txBody>
          <a:bodyPr>
            <a:noAutofit/>
          </a:bodyPr>
          <a:lstStyle/>
          <a:p>
            <a:r>
              <a:rPr lang="fa-IR" sz="2400" dirty="0">
                <a:cs typeface="B Nazanin" panose="00000400000000000000" pitchFamily="2" charset="-78"/>
              </a:rPr>
              <a:t>در این ناحیه باید سیستم های آب و هوای فشرده جهت شستن و خشک کردن وسایلی که </a:t>
            </a:r>
            <a:r>
              <a:rPr lang="fa-IR" sz="2400" dirty="0" smtClean="0">
                <a:cs typeface="B Nazanin" panose="00000400000000000000" pitchFamily="2" charset="-78"/>
              </a:rPr>
              <a:t>لومن(لوله </a:t>
            </a:r>
            <a:r>
              <a:rPr lang="fa-IR" sz="2400" dirty="0">
                <a:cs typeface="B Nazanin" panose="00000400000000000000" pitchFamily="2" charset="-78"/>
              </a:rPr>
              <a:t>تو </a:t>
            </a:r>
            <a:r>
              <a:rPr lang="fa-IR" sz="2400" dirty="0" smtClean="0">
                <a:cs typeface="B Nazanin" panose="00000400000000000000" pitchFamily="2" charset="-78"/>
              </a:rPr>
              <a:t>خالی)دارند </a:t>
            </a:r>
            <a:r>
              <a:rPr lang="fa-IR" sz="2400" dirty="0">
                <a:cs typeface="B Nazanin" panose="00000400000000000000" pitchFamily="2" charset="-78"/>
              </a:rPr>
              <a:t>وجود داشته </a:t>
            </a:r>
            <a:r>
              <a:rPr lang="fa-IR" sz="2400" dirty="0" smtClean="0">
                <a:cs typeface="B Nazanin" panose="00000400000000000000" pitchFamily="2" charset="-78"/>
              </a:rPr>
              <a:t>باشد.هوای </a:t>
            </a:r>
            <a:r>
              <a:rPr lang="fa-IR" sz="2400" dirty="0">
                <a:cs typeface="B Nazanin" panose="00000400000000000000" pitchFamily="2" charset="-78"/>
              </a:rPr>
              <a:t>فشرده باید خشک و تمیز باشد لذا باید با استفاده از ژلهای سیلیکونی خشک کننده هوا یا فیلتر روغن تصفیه شوند. از اکسیژن </a:t>
            </a:r>
            <a:r>
              <a:rPr lang="fa-IR" sz="2400" dirty="0" smtClean="0">
                <a:cs typeface="B Nazanin" panose="00000400000000000000" pitchFamily="2" charset="-78"/>
              </a:rPr>
              <a:t>نیزمی </a:t>
            </a:r>
            <a:r>
              <a:rPr lang="fa-IR" sz="2400" dirty="0">
                <a:cs typeface="B Nazanin" panose="00000400000000000000" pitchFamily="2" charset="-78"/>
              </a:rPr>
              <a:t>توان برای خشک کردن وسایل استفاده کرد.</a:t>
            </a:r>
          </a:p>
          <a:p>
            <a:r>
              <a:rPr lang="fa-IR" sz="2400" dirty="0">
                <a:cs typeface="B Nazanin" panose="00000400000000000000" pitchFamily="2" charset="-78"/>
              </a:rPr>
              <a:t>هوای ناحیه کثیف باید نسبت به سایر نواحی دارای فشار منفی بوده و حداقل </a:t>
            </a:r>
            <a:r>
              <a:rPr lang="fa-IR" sz="2400" dirty="0" smtClean="0">
                <a:cs typeface="B Nazanin" panose="00000400000000000000" pitchFamily="2" charset="-78"/>
              </a:rPr>
              <a:t>10بار </a:t>
            </a:r>
            <a:r>
              <a:rPr lang="fa-IR" sz="2400" dirty="0">
                <a:cs typeface="B Nazanin" panose="00000400000000000000" pitchFamily="2" charset="-78"/>
              </a:rPr>
              <a:t>در ساعت تعویض هوا از طریق سیستم تخلیه </a:t>
            </a:r>
            <a:r>
              <a:rPr lang="fa-IR" sz="2400" dirty="0" smtClean="0">
                <a:cs typeface="B Nazanin" panose="00000400000000000000" pitchFamily="2" charset="-78"/>
              </a:rPr>
              <a:t>انجام شود</a:t>
            </a:r>
            <a:r>
              <a:rPr lang="fa-IR" sz="2400" dirty="0">
                <a:cs typeface="B Nazanin" panose="00000400000000000000" pitchFamily="2" charset="-78"/>
              </a:rPr>
              <a:t>. پنجره ها باید دایم بسته باشند یا از پنجره های بدون </a:t>
            </a:r>
            <a:r>
              <a:rPr lang="fa-IR" sz="2400" dirty="0" smtClean="0">
                <a:cs typeface="B Nazanin" panose="00000400000000000000" pitchFamily="2" charset="-78"/>
              </a:rPr>
              <a:t>امکان بازشدن  </a:t>
            </a:r>
            <a:r>
              <a:rPr lang="fa-IR" sz="2400" dirty="0">
                <a:cs typeface="B Nazanin" panose="00000400000000000000" pitchFamily="2" charset="-78"/>
              </a:rPr>
              <a:t>استفاده شود. در این ناحیه باید حداقل دو عدد سینک عمیق، میز کار </a:t>
            </a:r>
            <a:r>
              <a:rPr lang="fa-IR" sz="2400" dirty="0" smtClean="0">
                <a:cs typeface="B Nazanin" panose="00000400000000000000" pitchFamily="2" charset="-78"/>
              </a:rPr>
              <a:t>ازجنس </a:t>
            </a:r>
            <a:r>
              <a:rPr lang="fa-IR" sz="2400" dirty="0">
                <a:cs typeface="B Nazanin" panose="00000400000000000000" pitchFamily="2" charset="-78"/>
              </a:rPr>
              <a:t>مواد قابل شستشو </a:t>
            </a:r>
            <a:r>
              <a:rPr lang="fa-IR" sz="2400" dirty="0" smtClean="0">
                <a:cs typeface="B Nazanin" panose="00000400000000000000" pitchFamily="2" charset="-78"/>
              </a:rPr>
              <a:t>(استیل </a:t>
            </a:r>
            <a:r>
              <a:rPr lang="fa-IR" sz="2400" dirty="0">
                <a:cs typeface="B Nazanin" panose="00000400000000000000" pitchFamily="2" charset="-78"/>
              </a:rPr>
              <a:t>یا جنس </a:t>
            </a:r>
            <a:r>
              <a:rPr lang="fa-IR" sz="2400" dirty="0" smtClean="0">
                <a:cs typeface="B Nazanin" panose="00000400000000000000" pitchFamily="2" charset="-78"/>
              </a:rPr>
              <a:t>مشابه) </a:t>
            </a:r>
            <a:r>
              <a:rPr lang="fa-IR" sz="2400" dirty="0">
                <a:cs typeface="B Nazanin" panose="00000400000000000000" pitchFamily="2" charset="-78"/>
              </a:rPr>
              <a:t>، توالت یا دستشویی برای دور ریختن مواد آلی و محلول هندراب در ورودی </a:t>
            </a:r>
            <a:r>
              <a:rPr lang="fa-IR" sz="2400" dirty="0" smtClean="0">
                <a:cs typeface="B Nazanin" panose="00000400000000000000" pitchFamily="2" charset="-78"/>
              </a:rPr>
              <a:t>وجود داشته </a:t>
            </a:r>
            <a:r>
              <a:rPr lang="fa-IR" sz="2400" dirty="0">
                <a:cs typeface="B Nazanin" panose="00000400000000000000" pitchFamily="2" charset="-78"/>
              </a:rPr>
              <a:t>باشد. رطوبت این ناحیه باید تحت کنترل بوده و همواره بین 32 تا 2۱ % باشد.</a:t>
            </a:r>
          </a:p>
          <a:p>
            <a:r>
              <a:rPr lang="fa-IR" sz="2400" dirty="0">
                <a:cs typeface="B Nazanin" panose="00000400000000000000" pitchFamily="2" charset="-78"/>
              </a:rPr>
              <a:t>در این ناحیه کارکنان باید از وسایل حفاظت فردی کامل شامل: کلاه، ماسک، لباس مخصوص، پیشبند پلاستیکی، دستکش </a:t>
            </a:r>
            <a:r>
              <a:rPr lang="fa-IR" sz="2400" dirty="0" smtClean="0">
                <a:cs typeface="B Nazanin" panose="00000400000000000000" pitchFamily="2" charset="-78"/>
              </a:rPr>
              <a:t>لاتکس بلند </a:t>
            </a:r>
            <a:r>
              <a:rPr lang="fa-IR" sz="2400" dirty="0">
                <a:cs typeface="B Nazanin" panose="00000400000000000000" pitchFamily="2" charset="-78"/>
              </a:rPr>
              <a:t>و ضخیم، دمپایی جلو بسته قابل اتوکلاو، کاور کفش و محافظ چشم یا صورت استفاده کنند.</a:t>
            </a:r>
          </a:p>
          <a:p>
            <a:r>
              <a:rPr lang="fa-IR" sz="2400" dirty="0">
                <a:cs typeface="B Nazanin" panose="00000400000000000000" pitchFamily="2" charset="-78"/>
              </a:rPr>
              <a:t>تمام محلولهای شیمیایی رقیق شده و رقیق نشده باید دارای برچسب مشخصات بوده و بطور صحیح انبار و جابجا شوند. برگه </a:t>
            </a:r>
            <a:r>
              <a:rPr lang="fa-IR" sz="2400" dirty="0" smtClean="0">
                <a:cs typeface="B Nazanin" panose="00000400000000000000" pitchFamily="2" charset="-78"/>
              </a:rPr>
              <a:t>نحوه برخورد </a:t>
            </a:r>
            <a:r>
              <a:rPr lang="fa-IR" sz="2400" dirty="0">
                <a:cs typeface="B Nazanin" panose="00000400000000000000" pitchFamily="2" charset="-78"/>
              </a:rPr>
              <a:t>با مسمومیت و نکات ایمنی در رابطه با محلولهای شیمیایی در بخش موجود باشد. یک عدد چشم شور برای جلوگیری </a:t>
            </a:r>
            <a:r>
              <a:rPr lang="fa-IR" sz="2400" dirty="0" smtClean="0">
                <a:cs typeface="B Nazanin" panose="00000400000000000000" pitchFamily="2" charset="-78"/>
              </a:rPr>
              <a:t>ازآسیب </a:t>
            </a:r>
            <a:r>
              <a:rPr lang="fa-IR" sz="2400" dirty="0">
                <a:cs typeface="B Nazanin" panose="00000400000000000000" pitchFamily="2" charset="-78"/>
              </a:rPr>
              <a:t>به چشم در صورت پاشیدن محلول در بخش موجود باشد</a:t>
            </a:r>
            <a:r>
              <a:rPr lang="fa-IR" sz="2400" dirty="0" smtClean="0">
                <a:cs typeface="B Nazanin" panose="00000400000000000000" pitchFamily="2" charset="-78"/>
              </a:rPr>
              <a:t>.</a:t>
            </a:r>
            <a:endParaRPr lang="fa-IR" sz="2400" dirty="0">
              <a:cs typeface="B Nazanin" panose="00000400000000000000" pitchFamily="2" charset="-78"/>
            </a:endParaRPr>
          </a:p>
        </p:txBody>
      </p:sp>
    </p:spTree>
    <p:extLst>
      <p:ext uri="{BB962C8B-B14F-4D97-AF65-F5344CB8AC3E}">
        <p14:creationId xmlns:p14="http://schemas.microsoft.com/office/powerpoint/2010/main" val="3305448944"/>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913" y="0"/>
            <a:ext cx="11045372" cy="6857999"/>
          </a:xfrm>
        </p:spPr>
        <p:txBody>
          <a:bodyPr>
            <a:normAutofit fontScale="92500" lnSpcReduction="20000"/>
          </a:bodyPr>
          <a:lstStyle/>
          <a:p>
            <a:pPr algn="just"/>
            <a:r>
              <a:rPr lang="fa-IR" sz="2200" b="1" u="sng" dirty="0" smtClean="0">
                <a:solidFill>
                  <a:srgbClr val="FF0000"/>
                </a:solidFill>
                <a:cs typeface="B Nazanin" panose="00000400000000000000" pitchFamily="2" charset="-78"/>
              </a:rPr>
              <a:t>انبار </a:t>
            </a:r>
            <a:r>
              <a:rPr lang="fa-IR" sz="2200" b="1" u="sng" dirty="0">
                <a:solidFill>
                  <a:srgbClr val="FF0000"/>
                </a:solidFill>
                <a:cs typeface="B Nazanin" panose="00000400000000000000" pitchFamily="2" charset="-78"/>
              </a:rPr>
              <a:t>حوزه کثیف: </a:t>
            </a:r>
            <a:endParaRPr lang="fa-IR" sz="2200" b="1" u="sng" dirty="0" smtClean="0">
              <a:solidFill>
                <a:srgbClr val="FF0000"/>
              </a:solidFill>
              <a:cs typeface="B Nazanin" panose="00000400000000000000" pitchFamily="2" charset="-78"/>
            </a:endParaRPr>
          </a:p>
          <a:p>
            <a:pPr marL="0" indent="0" algn="just">
              <a:buNone/>
            </a:pPr>
            <a:r>
              <a:rPr lang="fa-IR" sz="2600" b="1" dirty="0" smtClean="0">
                <a:cs typeface="B Nazanin" panose="00000400000000000000" pitchFamily="2" charset="-78"/>
              </a:rPr>
              <a:t>عملکرد </a:t>
            </a:r>
            <a:r>
              <a:rPr lang="fa-IR" sz="2600" b="1" dirty="0">
                <a:cs typeface="B Nazanin" panose="00000400000000000000" pitchFamily="2" charset="-78"/>
              </a:rPr>
              <a:t>اصلی این انبار، نگهداری وسایل مصرفی، محلول ها و فرآورده های شیمیایی جهت شستشو و ضدعفونی</a:t>
            </a:r>
            <a:r>
              <a:rPr lang="fa-IR" sz="2600" b="1" dirty="0" smtClean="0">
                <a:cs typeface="B Nazanin" panose="00000400000000000000" pitchFamily="2" charset="-78"/>
              </a:rPr>
              <a:t>، مایع </a:t>
            </a:r>
            <a:r>
              <a:rPr lang="fa-IR" sz="2600" b="1" dirty="0">
                <a:cs typeface="B Nazanin" panose="00000400000000000000" pitchFamily="2" charset="-78"/>
              </a:rPr>
              <a:t>دستشویی، کیسه ها و... است. وجود این انبار </a:t>
            </a:r>
            <a:r>
              <a:rPr lang="fa-IR" sz="2600" b="1" dirty="0" smtClean="0">
                <a:cs typeface="B Nazanin" panose="00000400000000000000" pitchFamily="2" charset="-78"/>
              </a:rPr>
              <a:t>الزامی </a:t>
            </a:r>
            <a:r>
              <a:rPr lang="fa-IR" sz="2600" b="1" dirty="0">
                <a:cs typeface="B Nazanin" panose="00000400000000000000" pitchFamily="2" charset="-78"/>
              </a:rPr>
              <a:t>بوده و به علت اشتعال زا بودن محلولها، امکان ادغام این انبار با سایر انبارها وجود ندارد. برای جلوگیری از تابش نور خورشید، باید از پیش بینی پنجره در این فضا اجتناب شود. قفسه های نگهداری اقلام باید جلوباز بوده و جهت امکان نظافت دوره ای پشت آنها، به هیچ عنوان بر روی دیوار نصب نشده و با رعایت اصول ایستایی در شرایط زلزله</a:t>
            </a:r>
            <a:r>
              <a:rPr lang="fa-IR" sz="2600" b="1" dirty="0" smtClean="0">
                <a:cs typeface="B Nazanin" panose="00000400000000000000" pitchFamily="2" charset="-78"/>
              </a:rPr>
              <a:t>، بر </a:t>
            </a:r>
            <a:r>
              <a:rPr lang="fa-IR" sz="2600" b="1" dirty="0">
                <a:cs typeface="B Nazanin" panose="00000400000000000000" pitchFamily="2" charset="-78"/>
              </a:rPr>
              <a:t>روی زمین قرار داشته باشند</a:t>
            </a:r>
            <a:r>
              <a:rPr lang="fa-IR" sz="2600" b="1" dirty="0" smtClean="0">
                <a:cs typeface="B Nazanin" panose="00000400000000000000" pitchFamily="2" charset="-78"/>
              </a:rPr>
              <a:t>.</a:t>
            </a:r>
            <a:r>
              <a:rPr lang="fa-IR" sz="3500" b="1" dirty="0">
                <a:solidFill>
                  <a:srgbClr val="FF0000"/>
                </a:solidFill>
                <a:cs typeface="B Nazanin" panose="00000400000000000000" pitchFamily="2" charset="-78"/>
              </a:rPr>
              <a:t> </a:t>
            </a:r>
            <a:endParaRPr lang="fa-IR" sz="3500" b="1" dirty="0" smtClean="0">
              <a:solidFill>
                <a:srgbClr val="FF0000"/>
              </a:solidFill>
              <a:cs typeface="B Nazanin" panose="00000400000000000000" pitchFamily="2" charset="-78"/>
            </a:endParaRPr>
          </a:p>
          <a:p>
            <a:pPr marL="0" indent="0" algn="just">
              <a:buNone/>
            </a:pPr>
            <a:r>
              <a:rPr lang="fa-IR" sz="3000" b="1" dirty="0" smtClean="0">
                <a:solidFill>
                  <a:srgbClr val="FF0000"/>
                </a:solidFill>
                <a:cs typeface="B Nazanin" panose="00000400000000000000" pitchFamily="2" charset="-78"/>
              </a:rPr>
              <a:t>حوزه </a:t>
            </a:r>
            <a:r>
              <a:rPr lang="fa-IR" sz="3000" b="1" dirty="0">
                <a:solidFill>
                  <a:srgbClr val="FF0000"/>
                </a:solidFill>
                <a:cs typeface="B Nazanin" panose="00000400000000000000" pitchFamily="2" charset="-78"/>
              </a:rPr>
              <a:t>ی تمیز:</a:t>
            </a:r>
            <a:endParaRPr lang="fa-IR" sz="2600" b="1" dirty="0">
              <a:solidFill>
                <a:srgbClr val="FF0000"/>
              </a:solidFill>
              <a:cs typeface="B Nazanin" panose="00000400000000000000" pitchFamily="2" charset="-78"/>
            </a:endParaRPr>
          </a:p>
          <a:p>
            <a:pPr algn="just"/>
            <a:r>
              <a:rPr lang="fa-IR" sz="2600" b="1" dirty="0">
                <a:cs typeface="B Nazanin" panose="00000400000000000000" pitchFamily="2" charset="-78"/>
              </a:rPr>
              <a:t>عملکرد اصلی این حوزه، آماده سازی و بسته بندی تمام اقلام و لوازم تمیز می باشد که در حوزه ی کثیف یا بخش رختشویخانه تحت شستشو و ضدعفونی قرار گرفته و یا به صورت نو خریداری شده و در انبار تمیز نگهداری شده است. دسترسی کارکنان از حوزه کثیف به حوزه تمیز و بالعکس نباید به صورت مستقیم صورت گیرد بلکه با خروج از حوزه کثیف به سمت حوزه ی کارکنان و ورود به حوزه ی تمیز از طریق گذر از پیش ورودی حوزه تمیز و بالعکس انجام شود.</a:t>
            </a:r>
          </a:p>
          <a:p>
            <a:pPr algn="just"/>
            <a:r>
              <a:rPr lang="fa-IR" sz="2600" b="1" dirty="0">
                <a:cs typeface="B Nazanin" panose="00000400000000000000" pitchFamily="2" charset="-78"/>
              </a:rPr>
              <a:t>این منطقه باید کلیه وسایل و ابزار پزشکی را به صورت کاملا خشک و تمیز دریافت نماید. در این مرحله به طور کلی تمیزی، سالم بودن و کارایی وسایل و تجهیزات چک می شود. عبور و مرور کارکنان باید شدیدا کنترل شده و فقط پرسنل منطقه تمیز مجاز به تردد در این بخش هستند. کارکنان این حوزه پس از کنترل کیفیت شستشو و ضدعفونی اقلام، آنها را به دقت بسته بندی نموده و داخل دستگاههای استریل کننده دو طرفه قرار می دهند. اقلام بسته بندی شده از سمت حوزه ی تمیز در داخل دستگاه قرار گرفته و پس ازتکمیل فرآیند استریل از سمت حوزه ی استریل از دستگاه خارج می شوند.</a:t>
            </a:r>
          </a:p>
          <a:p>
            <a:pPr algn="just"/>
            <a:endParaRPr lang="fa-IR" sz="2100" b="1" dirty="0" smtClean="0">
              <a:cs typeface="B Nazanin" panose="00000400000000000000" pitchFamily="2" charset="-78"/>
            </a:endParaRPr>
          </a:p>
          <a:p>
            <a:pPr algn="just"/>
            <a:endParaRPr lang="fa-IR" sz="2100" b="1" dirty="0">
              <a:cs typeface="B Nazanin" panose="00000400000000000000" pitchFamily="2" charset="-78"/>
            </a:endParaRPr>
          </a:p>
          <a:p>
            <a:pPr algn="just"/>
            <a:endParaRPr lang="fa-IR" sz="2100" b="1" dirty="0">
              <a:cs typeface="B Nazanin" panose="00000400000000000000" pitchFamily="2" charset="-78"/>
            </a:endParaRPr>
          </a:p>
          <a:p>
            <a:pPr algn="just"/>
            <a:endParaRPr lang="fa-IR" sz="2100" b="1" dirty="0">
              <a:cs typeface="B Nazanin" panose="00000400000000000000" pitchFamily="2" charset="-78"/>
            </a:endParaRPr>
          </a:p>
        </p:txBody>
      </p:sp>
    </p:spTree>
    <p:extLst>
      <p:ext uri="{BB962C8B-B14F-4D97-AF65-F5344CB8AC3E}">
        <p14:creationId xmlns:p14="http://schemas.microsoft.com/office/powerpoint/2010/main" val="4263106013"/>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719" y="101599"/>
            <a:ext cx="11028510" cy="6756401"/>
          </a:xfrm>
        </p:spPr>
        <p:txBody>
          <a:bodyPr>
            <a:normAutofit/>
          </a:bodyPr>
          <a:lstStyle/>
          <a:p>
            <a:pPr marL="0" indent="0" algn="just">
              <a:buNone/>
            </a:pPr>
            <a:r>
              <a:rPr lang="fa-IR" b="1" dirty="0">
                <a:cs typeface="B Nazanin" panose="00000400000000000000" pitchFamily="2" charset="-78"/>
              </a:rPr>
              <a:t> </a:t>
            </a:r>
            <a:endParaRPr lang="fa-IR" sz="2400" b="1" dirty="0">
              <a:cs typeface="B Nazanin" panose="00000400000000000000" pitchFamily="2" charset="-78"/>
            </a:endParaRPr>
          </a:p>
          <a:p>
            <a:pPr algn="just"/>
            <a:r>
              <a:rPr lang="fa-IR" sz="2400" b="1" dirty="0">
                <a:cs typeface="B Nazanin" panose="00000400000000000000" pitchFamily="2" charset="-78"/>
              </a:rPr>
              <a:t>حداقل وسایل در این منطقه میز کار از جنس استیل، صندلی، ذره بین های شیشه ای بزرگ جهت مشاهده و بازرسی وسایل از نظرتمیزی، </a:t>
            </a:r>
            <a:r>
              <a:rPr lang="fa-IR" sz="2400" b="1" dirty="0" smtClean="0">
                <a:cs typeface="B Nazanin" panose="00000400000000000000" pitchFamily="2" charset="-78"/>
              </a:rPr>
              <a:t>سینک دستشویی </a:t>
            </a:r>
            <a:r>
              <a:rPr lang="fa-IR" sz="2400" b="1" dirty="0">
                <a:cs typeface="B Nazanin" panose="00000400000000000000" pitchFamily="2" charset="-78"/>
              </a:rPr>
              <a:t>برای کارکنان، خروجی هوای فشرده، دستگاه سیلر حرارتی و کابینت دردار برای ذخیره سازی وسایل غیراستریل و لوازم ضروری است</a:t>
            </a:r>
            <a:r>
              <a:rPr lang="fa-IR" sz="2400" b="1" dirty="0" smtClean="0">
                <a:cs typeface="B Nazanin" panose="00000400000000000000" pitchFamily="2" charset="-78"/>
              </a:rPr>
              <a:t>.</a:t>
            </a:r>
            <a:endParaRPr lang="fa-IR" sz="2400" b="1" dirty="0">
              <a:cs typeface="B Nazanin" panose="00000400000000000000" pitchFamily="2" charset="-78"/>
            </a:endParaRPr>
          </a:p>
          <a:p>
            <a:pPr algn="just"/>
            <a:r>
              <a:rPr lang="fa-IR" sz="2400" b="1" dirty="0">
                <a:cs typeface="B Nazanin" panose="00000400000000000000" pitchFamily="2" charset="-78"/>
              </a:rPr>
              <a:t>از اتاق ها و فضاهایی که برای این حوزه پیش بینی می شود، می توان به فضای آماده سازی و بسته بندی، اتاق بسته بندی اقلام پارچه ای،اتاق سرپرستار بخش، انبار حوزه ی تمیز، پیش ورودی حوزه ی تمیز، فضای پارک ترالی ها اشاره کرد. در این فضا باید قفسه ایستاده به منظور نگهداری گان، البسه تمیز و وسایل وجود داشته باشد. جهت امکان نظافت دوره ای پشت قفسه ها، به هیچ عنوان بر روی دیوارنصب نشده و با رعایت اصول ایستایی در شرایط زلزله، بر روی زمین قرار داشته باشند. پیش بینی روشویی با دو شیر مخلوط در این فضا </a:t>
            </a:r>
            <a:r>
              <a:rPr lang="fa-IR" sz="2400" b="1" dirty="0" smtClean="0">
                <a:cs typeface="B Nazanin" panose="00000400000000000000" pitchFamily="2" charset="-78"/>
              </a:rPr>
              <a:t>الزامی </a:t>
            </a:r>
            <a:r>
              <a:rPr lang="fa-IR" sz="2400" b="1" dirty="0">
                <a:cs typeface="B Nazanin" panose="00000400000000000000" pitchFamily="2" charset="-78"/>
              </a:rPr>
              <a:t>است. توصیه می شود شیرها از نوع اتوماتیک باشند تا تماس دست و انتقال آلودگی به حداقل برسد. </a:t>
            </a:r>
            <a:endParaRPr lang="fa-IR" sz="2400" b="1" dirty="0" smtClean="0">
              <a:cs typeface="B Nazanin" panose="00000400000000000000" pitchFamily="2" charset="-78"/>
            </a:endParaRPr>
          </a:p>
          <a:p>
            <a:pPr algn="just"/>
            <a:r>
              <a:rPr lang="fa-IR" sz="2400" b="1" dirty="0" smtClean="0">
                <a:cs typeface="B Nazanin" panose="00000400000000000000" pitchFamily="2" charset="-78"/>
              </a:rPr>
              <a:t>در </a:t>
            </a:r>
            <a:r>
              <a:rPr lang="fa-IR" sz="2400" b="1" dirty="0">
                <a:cs typeface="B Nazanin" panose="00000400000000000000" pitchFamily="2" charset="-78"/>
              </a:rPr>
              <a:t>این ناحیه وسایل حفاظت فردی شامل دستکش لاتکس، کلاه و لباس مخصوص، دستکش مقاوم به حرارت هنگام کار با اتوکلاو و در صورت استفاده از دستگاههای اتیلن اکسید و فرمالدیید ماسک مخصوص گاز است.کارکنان پیش از ورود به حوزه تمیز ابتدا باید دست خود را شسته و سپس در صورت نیاز روپوش و ماسک مخصوص بپوشند.</a:t>
            </a:r>
          </a:p>
          <a:p>
            <a:pPr algn="just"/>
            <a:endParaRPr lang="fa-IR" b="1" dirty="0" smtClean="0">
              <a:cs typeface="B Nazanin" panose="00000400000000000000" pitchFamily="2" charset="-78"/>
            </a:endParaRPr>
          </a:p>
          <a:p>
            <a:pPr algn="just"/>
            <a:endParaRPr lang="fa-IR" b="1" dirty="0">
              <a:cs typeface="B Nazanin" panose="00000400000000000000" pitchFamily="2" charset="-78"/>
            </a:endParaRPr>
          </a:p>
          <a:p>
            <a:pPr algn="just"/>
            <a:endParaRPr lang="fa-IR" b="1" dirty="0">
              <a:cs typeface="B Nazanin" panose="00000400000000000000" pitchFamily="2" charset="-78"/>
            </a:endParaRPr>
          </a:p>
        </p:txBody>
      </p:sp>
    </p:spTree>
    <p:extLst>
      <p:ext uri="{BB962C8B-B14F-4D97-AF65-F5344CB8AC3E}">
        <p14:creationId xmlns:p14="http://schemas.microsoft.com/office/powerpoint/2010/main" val="174541006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4060180"/>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57" y="116114"/>
            <a:ext cx="11045372" cy="6741886"/>
          </a:xfrm>
        </p:spPr>
        <p:txBody>
          <a:bodyPr>
            <a:normAutofit/>
          </a:bodyPr>
          <a:lstStyle/>
          <a:p>
            <a:pPr algn="just"/>
            <a:r>
              <a:rPr lang="fa-IR" sz="2200" b="1" dirty="0" smtClean="0">
                <a:cs typeface="B Nazanin" panose="00000400000000000000" pitchFamily="2" charset="-78"/>
              </a:rPr>
              <a:t>هوای </a:t>
            </a:r>
            <a:r>
              <a:rPr lang="fa-IR" sz="2200" b="1" dirty="0">
                <a:cs typeface="B Nazanin" panose="00000400000000000000" pitchFamily="2" charset="-78"/>
              </a:rPr>
              <a:t>حوزه تمیز در مقایسه با حوزه های همجوار، باید از فشار بیشتر (مثبت) برخوردار باشد. توصیه می شود این فضا دارای نور طبیعی </a:t>
            </a:r>
            <a:r>
              <a:rPr lang="fa-IR" sz="2200" b="1" dirty="0" smtClean="0">
                <a:cs typeface="B Nazanin" panose="00000400000000000000" pitchFamily="2" charset="-78"/>
              </a:rPr>
              <a:t>با پنجره </a:t>
            </a:r>
            <a:r>
              <a:rPr lang="fa-IR" sz="2200" b="1" dirty="0">
                <a:cs typeface="B Nazanin" panose="00000400000000000000" pitchFamily="2" charset="-78"/>
              </a:rPr>
              <a:t>بدون امکان </a:t>
            </a:r>
            <a:r>
              <a:rPr lang="fa-IR" sz="2200" b="1" dirty="0" smtClean="0">
                <a:cs typeface="B Nazanin" panose="00000400000000000000" pitchFamily="2" charset="-78"/>
              </a:rPr>
              <a:t>بازشونده </a:t>
            </a:r>
            <a:r>
              <a:rPr lang="fa-IR" sz="2200" b="1" dirty="0">
                <a:cs typeface="B Nazanin" panose="00000400000000000000" pitchFamily="2" charset="-78"/>
              </a:rPr>
              <a:t>باشد.</a:t>
            </a:r>
          </a:p>
          <a:p>
            <a:pPr algn="just"/>
            <a:r>
              <a:rPr lang="fa-IR" sz="2200" b="1" dirty="0">
                <a:cs typeface="B Nazanin" panose="00000400000000000000" pitchFamily="2" charset="-78"/>
              </a:rPr>
              <a:t>پیش بینی اتاق مسئول بخش در ناحیه تمیز </a:t>
            </a:r>
            <a:r>
              <a:rPr lang="fa-IR" sz="2200" b="1" dirty="0" smtClean="0">
                <a:cs typeface="B Nazanin" panose="00000400000000000000" pitchFamily="2" charset="-78"/>
              </a:rPr>
              <a:t>الزامی </a:t>
            </a:r>
            <a:r>
              <a:rPr lang="fa-IR" sz="2200" b="1" dirty="0">
                <a:cs typeface="B Nazanin" panose="00000400000000000000" pitchFamily="2" charset="-78"/>
              </a:rPr>
              <a:t>است. مسئول بخش از میان کارشناسان پرستاری که دوره های آموزشی استریلیزاسیون را گذرانده و سابقه فعالیت در اتاق عمل را دارند انتخاب می شود.</a:t>
            </a:r>
          </a:p>
          <a:p>
            <a:pPr algn="just"/>
            <a:r>
              <a:rPr lang="fa-IR" sz="2200" b="1" dirty="0">
                <a:cs typeface="B Nazanin" panose="00000400000000000000" pitchFamily="2" charset="-78"/>
              </a:rPr>
              <a:t>با توجه به اینکه اقلام پارچه ای همواره انتشار پرز در هوا را به دنبال داشته و ممکن است اصول کنترل عفونت را نقض کند، پیش بینی اتاق جداگانه برای بازرسی اقلام پارچه ای و بسته بندی پارچه ها </a:t>
            </a:r>
            <a:r>
              <a:rPr lang="fa-IR" sz="2200" b="1" dirty="0" smtClean="0">
                <a:cs typeface="B Nazanin" panose="00000400000000000000" pitchFamily="2" charset="-78"/>
              </a:rPr>
              <a:t>الزامی </a:t>
            </a:r>
            <a:r>
              <a:rPr lang="fa-IR" sz="2200" b="1" dirty="0">
                <a:cs typeface="B Nazanin" panose="00000400000000000000" pitchFamily="2" charset="-78"/>
              </a:rPr>
              <a:t>است. در غیر این صورت باید این کار در فضای جداگانه انجام شده و تهویه هوای محیط باید طوری باشد که امکان انتشار پرز به سمت سایر میزهای بسته بندی به حداقل برسد.</a:t>
            </a:r>
          </a:p>
          <a:p>
            <a:pPr algn="just"/>
            <a:r>
              <a:rPr lang="fa-IR" sz="2200" b="1" u="sng" dirty="0">
                <a:solidFill>
                  <a:srgbClr val="FF0000"/>
                </a:solidFill>
                <a:cs typeface="B Nazanin" panose="00000400000000000000" pitchFamily="2" charset="-78"/>
              </a:rPr>
              <a:t>منطقه قرارگیری دستگاه های استریل کننده: </a:t>
            </a:r>
            <a:endParaRPr lang="fa-IR" sz="2200" b="1" u="sng" dirty="0" smtClean="0">
              <a:solidFill>
                <a:srgbClr val="FF0000"/>
              </a:solidFill>
              <a:cs typeface="B Nazanin" panose="00000400000000000000" pitchFamily="2" charset="-78"/>
            </a:endParaRPr>
          </a:p>
          <a:p>
            <a:pPr algn="just"/>
            <a:r>
              <a:rPr lang="fa-IR" sz="2200" b="1" dirty="0" smtClean="0">
                <a:cs typeface="B Nazanin" panose="00000400000000000000" pitchFamily="2" charset="-78"/>
              </a:rPr>
              <a:t>در </a:t>
            </a:r>
            <a:r>
              <a:rPr lang="fa-IR" sz="2200" b="1" dirty="0">
                <a:cs typeface="B Nazanin" panose="00000400000000000000" pitchFamily="2" charset="-78"/>
              </a:rPr>
              <a:t>اطراف دستگاه های استریل کننده باید فضای کافی وجود داشته </a:t>
            </a:r>
            <a:r>
              <a:rPr lang="fa-IR" sz="2200" b="1" dirty="0" smtClean="0">
                <a:cs typeface="B Nazanin" panose="00000400000000000000" pitchFamily="2" charset="-78"/>
              </a:rPr>
              <a:t>باشد، </a:t>
            </a:r>
            <a:r>
              <a:rPr lang="fa-IR" sz="2200" b="1" dirty="0">
                <a:cs typeface="B Nazanin" panose="00000400000000000000" pitchFamily="2" charset="-78"/>
              </a:rPr>
              <a:t>توصیه می </a:t>
            </a:r>
            <a:r>
              <a:rPr lang="fa-IR" sz="2200" b="1" dirty="0" smtClean="0">
                <a:cs typeface="B Nazanin" panose="00000400000000000000" pitchFamily="2" charset="-78"/>
              </a:rPr>
              <a:t>شود.این </a:t>
            </a:r>
            <a:r>
              <a:rPr lang="fa-IR" sz="2200" b="1" dirty="0">
                <a:cs typeface="B Nazanin" panose="00000400000000000000" pitchFamily="2" charset="-78"/>
              </a:rPr>
              <a:t>فضا به صورت بسته و ابعاد آن بر اساس دستورالعمل کارخانه سازنده تعیین شود. پیش بینی هواکش در بالای دستگاه های استریل در کاهش دمای فضا بسیار موثر است</a:t>
            </a:r>
            <a:r>
              <a:rPr lang="fa-IR" sz="2200" b="1" dirty="0" smtClean="0">
                <a:cs typeface="B Nazanin" panose="00000400000000000000" pitchFamily="2" charset="-78"/>
              </a:rPr>
              <a:t>.</a:t>
            </a:r>
            <a:endParaRPr lang="fa-IR" sz="2200" b="1" dirty="0">
              <a:cs typeface="B Nazanin" panose="00000400000000000000" pitchFamily="2" charset="-78"/>
            </a:endParaRPr>
          </a:p>
          <a:p>
            <a:pPr algn="just"/>
            <a:r>
              <a:rPr lang="fa-IR" sz="2400" b="1" dirty="0">
                <a:cs typeface="B Nazanin" panose="00000400000000000000" pitchFamily="2" charset="-78"/>
              </a:rPr>
              <a:t>تهویه مطبوع در فضای تمیز باید دارای فیلتر باشد تا گردش هوا با ضریب ایمنی بالا در جهت کنترل عفونت صورت پذیرد.</a:t>
            </a:r>
          </a:p>
          <a:p>
            <a:pPr algn="just"/>
            <a:endParaRPr lang="fa-IR" sz="2200" b="1" dirty="0">
              <a:cs typeface="B Nazanin" panose="00000400000000000000" pitchFamily="2" charset="-78"/>
            </a:endParaRPr>
          </a:p>
        </p:txBody>
      </p:sp>
    </p:spTree>
    <p:extLst>
      <p:ext uri="{BB962C8B-B14F-4D97-AF65-F5344CB8AC3E}">
        <p14:creationId xmlns:p14="http://schemas.microsoft.com/office/powerpoint/2010/main" val="696251056"/>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371" y="101600"/>
            <a:ext cx="11030858" cy="6756400"/>
          </a:xfrm>
        </p:spPr>
        <p:txBody>
          <a:bodyPr>
            <a:normAutofit/>
          </a:bodyPr>
          <a:lstStyle/>
          <a:p>
            <a:pPr algn="just"/>
            <a:r>
              <a:rPr lang="fa-IR" b="1" dirty="0" smtClean="0">
                <a:solidFill>
                  <a:srgbClr val="FF0000"/>
                </a:solidFill>
                <a:cs typeface="B Nazanin" panose="00000400000000000000" pitchFamily="2" charset="-78"/>
              </a:rPr>
              <a:t>انبار </a:t>
            </a:r>
            <a:r>
              <a:rPr lang="fa-IR" b="1" dirty="0">
                <a:solidFill>
                  <a:srgbClr val="FF0000"/>
                </a:solidFill>
                <a:cs typeface="B Nazanin" panose="00000400000000000000" pitchFamily="2" charset="-78"/>
              </a:rPr>
              <a:t>حوزه تمیز : </a:t>
            </a:r>
            <a:endParaRPr lang="fa-IR" b="1" dirty="0" smtClean="0">
              <a:solidFill>
                <a:srgbClr val="FF0000"/>
              </a:solidFill>
              <a:cs typeface="B Nazanin" panose="00000400000000000000" pitchFamily="2" charset="-78"/>
            </a:endParaRPr>
          </a:p>
          <a:p>
            <a:pPr algn="just"/>
            <a:r>
              <a:rPr lang="fa-IR" b="1" dirty="0" smtClean="0">
                <a:cs typeface="B Nazanin" panose="00000400000000000000" pitchFamily="2" charset="-78"/>
              </a:rPr>
              <a:t>عملکرد </a:t>
            </a:r>
            <a:r>
              <a:rPr lang="fa-IR" b="1" dirty="0">
                <a:cs typeface="B Nazanin" panose="00000400000000000000" pitchFamily="2" charset="-78"/>
              </a:rPr>
              <a:t>اصلی این انبار، نگهداری وسایل مصرفی و نیمه مصرفی مثل انواع پوشش ها، کاغذهای بسته بندی و </a:t>
            </a:r>
            <a:r>
              <a:rPr lang="fa-IR" b="1" dirty="0" smtClean="0">
                <a:cs typeface="B Nazanin" panose="00000400000000000000" pitchFamily="2" charset="-78"/>
              </a:rPr>
              <a:t>درزبندی و</a:t>
            </a:r>
            <a:r>
              <a:rPr lang="fa-IR" b="1" dirty="0">
                <a:cs typeface="B Nazanin" panose="00000400000000000000" pitchFamily="2" charset="-78"/>
              </a:rPr>
              <a:t>... است. وجود این انبار الز امی بوده و امکان ادغام این انبار با انبارهای دیگر بخش وجود نداد. جهت حفظ کیفیت اقلام نگهداری </a:t>
            </a:r>
            <a:r>
              <a:rPr lang="fa-IR" b="1" dirty="0" smtClean="0">
                <a:cs typeface="B Nazanin" panose="00000400000000000000" pitchFamily="2" charset="-78"/>
              </a:rPr>
              <a:t>شده در </a:t>
            </a:r>
            <a:r>
              <a:rPr lang="fa-IR" b="1" dirty="0">
                <a:cs typeface="B Nazanin" panose="00000400000000000000" pitchFamily="2" charset="-78"/>
              </a:rPr>
              <a:t>انبار و برای جلوگیری از تابش نور خورشید، باید از پیش بینی پنجره در این فضا اجتناب </a:t>
            </a:r>
            <a:r>
              <a:rPr lang="fa-IR" b="1" dirty="0" smtClean="0">
                <a:cs typeface="B Nazanin" panose="00000400000000000000" pitchFamily="2" charset="-78"/>
              </a:rPr>
              <a:t>شود</a:t>
            </a:r>
          </a:p>
          <a:p>
            <a:pPr algn="just"/>
            <a:r>
              <a:rPr lang="fa-IR" b="1" dirty="0">
                <a:solidFill>
                  <a:srgbClr val="FF0000"/>
                </a:solidFill>
                <a:cs typeface="B Nazanin" panose="00000400000000000000" pitchFamily="2" charset="-78"/>
              </a:rPr>
              <a:t>حوزه ی </a:t>
            </a:r>
            <a:r>
              <a:rPr lang="fa-IR" b="1" dirty="0" smtClean="0">
                <a:solidFill>
                  <a:srgbClr val="FF0000"/>
                </a:solidFill>
                <a:cs typeface="B Nazanin" panose="00000400000000000000" pitchFamily="2" charset="-78"/>
              </a:rPr>
              <a:t>استریل:</a:t>
            </a:r>
            <a:endParaRPr lang="fa-IR" b="1" dirty="0">
              <a:solidFill>
                <a:srgbClr val="FF0000"/>
              </a:solidFill>
              <a:cs typeface="B Nazanin" panose="00000400000000000000" pitchFamily="2" charset="-78"/>
            </a:endParaRPr>
          </a:p>
          <a:p>
            <a:pPr algn="just"/>
            <a:r>
              <a:rPr lang="fa-IR" b="1" dirty="0">
                <a:cs typeface="B Nazanin" panose="00000400000000000000" pitchFamily="2" charset="-78"/>
              </a:rPr>
              <a:t>عملکرد اصلی این حوزه، تخلیه بسته ها و ست های استریل از دستگاههای استریل کننده و یا دریافت دستی اقلا می که با دستگاه کم </a:t>
            </a:r>
            <a:r>
              <a:rPr lang="fa-IR" b="1" dirty="0" smtClean="0">
                <a:cs typeface="B Nazanin" panose="00000400000000000000" pitchFamily="2" charset="-78"/>
              </a:rPr>
              <a:t>دما استریل </a:t>
            </a:r>
            <a:r>
              <a:rPr lang="fa-IR" b="1" dirty="0">
                <a:cs typeface="B Nazanin" panose="00000400000000000000" pitchFamily="2" charset="-78"/>
              </a:rPr>
              <a:t>شده اند و قرار دادن آنها در قفسه های مربوطه در انبار استریل تا زمان توزیع آنها به بخش های استفاده </a:t>
            </a:r>
            <a:r>
              <a:rPr lang="fa-IR" b="1" dirty="0" smtClean="0">
                <a:cs typeface="B Nazanin" panose="00000400000000000000" pitchFamily="2" charset="-78"/>
              </a:rPr>
              <a:t>کننده می </a:t>
            </a:r>
            <a:r>
              <a:rPr lang="fa-IR" b="1" dirty="0">
                <a:cs typeface="B Nazanin" panose="00000400000000000000" pitchFamily="2" charset="-78"/>
              </a:rPr>
              <a:t>باشد. به </a:t>
            </a:r>
            <a:r>
              <a:rPr lang="fa-IR" b="1" dirty="0" smtClean="0">
                <a:cs typeface="B Nazanin" panose="00000400000000000000" pitchFamily="2" charset="-78"/>
              </a:rPr>
              <a:t>طورکلی </a:t>
            </a:r>
            <a:r>
              <a:rPr lang="fa-IR" b="1" dirty="0">
                <a:cs typeface="B Nazanin" panose="00000400000000000000" pitchFamily="2" charset="-78"/>
              </a:rPr>
              <a:t>این حوزه وظیفه نگهداری بسته ها و ست های استریل و توزیع آنها را بر عهده دارد و تحویل و توزیع آنها، به صورت افقی </a:t>
            </a:r>
            <a:r>
              <a:rPr lang="fa-IR" b="1" dirty="0" smtClean="0">
                <a:cs typeface="B Nazanin" panose="00000400000000000000" pitchFamily="2" charset="-78"/>
              </a:rPr>
              <a:t>یاعمودی </a:t>
            </a:r>
            <a:r>
              <a:rPr lang="fa-IR" b="1" dirty="0">
                <a:cs typeface="B Nazanin" panose="00000400000000000000" pitchFamily="2" charset="-78"/>
              </a:rPr>
              <a:t>در این حوزه صورت می گیرد. دسترسی کارکنان بخش استریل مرکزی به حوزه استریل، تنها به واسطه گذر از حوزه تمیز و پیش ورودی حوزه استریل صورت پذیرد.</a:t>
            </a:r>
          </a:p>
          <a:p>
            <a:pPr algn="just"/>
            <a:r>
              <a:rPr lang="fa-IR" b="1" dirty="0">
                <a:cs typeface="B Nazanin" panose="00000400000000000000" pitchFamily="2" charset="-78"/>
              </a:rPr>
              <a:t>در این حوزه تمام بسته های استریل شده پس از خارج شدن از دستگاه استریل دو طرفه، تا زمان تحویل آنها به بخش های استفاده کننده،در قفسه های مربوطه نگهداری می شوند. این حوزه نیز باید به صورت فیزیکی از سایر حوزه های بخش تفکیک شده باشد.</a:t>
            </a:r>
          </a:p>
          <a:p>
            <a:pPr algn="just"/>
            <a:r>
              <a:rPr lang="fa-IR" b="1" dirty="0">
                <a:cs typeface="B Nazanin" panose="00000400000000000000" pitchFamily="2" charset="-78"/>
              </a:rPr>
              <a:t>در این منطقه فقط ابزار یا وسایل استریل و بسته بندی شده وجود خواهد داشت که برای نگهداری آن ها از قفسه های باز و یا کابینت های بسته استفاده می شود. ورود و خروج افراد به حوزه استریل باید کاملا تحت کنترل بوده و محدود به کارکنان مربوطه و با رعایت ضوابط پوششی مربوطه باشد. افراد متفرقه فقط در شرایط خاص و با اجازه و پوشیدن لباس مخصوص شامل گان، کفش و کلاه مخصوص حق ورود دارند. حداقل وسایل در این منطقه شامل کابینت یا قفسه، سینک شستشو برای پرسنل قبل از ورود به این </a:t>
            </a:r>
            <a:r>
              <a:rPr lang="fa-IR" b="1" dirty="0" smtClean="0">
                <a:cs typeface="B Nazanin" panose="00000400000000000000" pitchFamily="2" charset="-78"/>
              </a:rPr>
              <a:t>منطقه و </a:t>
            </a:r>
            <a:r>
              <a:rPr lang="fa-IR" b="1" dirty="0">
                <a:cs typeface="B Nazanin" panose="00000400000000000000" pitchFamily="2" charset="-78"/>
              </a:rPr>
              <a:t>محلول هندراب در ورودی است. </a:t>
            </a:r>
          </a:p>
          <a:p>
            <a:pPr algn="just"/>
            <a:endParaRPr lang="fa-IR" b="1" dirty="0" smtClean="0">
              <a:cs typeface="B Nazanin" panose="00000400000000000000" pitchFamily="2" charset="-78"/>
            </a:endParaRPr>
          </a:p>
          <a:p>
            <a:pPr algn="just"/>
            <a:endParaRPr lang="fa-IR" b="1" dirty="0">
              <a:cs typeface="B Nazanin" panose="00000400000000000000" pitchFamily="2" charset="-78"/>
            </a:endParaRPr>
          </a:p>
        </p:txBody>
      </p:sp>
    </p:spTree>
    <p:extLst>
      <p:ext uri="{BB962C8B-B14F-4D97-AF65-F5344CB8AC3E}">
        <p14:creationId xmlns:p14="http://schemas.microsoft.com/office/powerpoint/2010/main" val="1085817061"/>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1364"/>
            <a:ext cx="11107057" cy="6696635"/>
          </a:xfrm>
        </p:spPr>
        <p:txBody>
          <a:bodyPr>
            <a:normAutofit/>
          </a:bodyPr>
          <a:lstStyle/>
          <a:p>
            <a:pPr algn="just"/>
            <a:r>
              <a:rPr lang="fa-IR" b="1" dirty="0" smtClean="0">
                <a:cs typeface="B Nazanin" panose="00000400000000000000" pitchFamily="2" charset="-78"/>
              </a:rPr>
              <a:t>توصیه </a:t>
            </a:r>
            <a:r>
              <a:rPr lang="fa-IR" b="1" dirty="0">
                <a:cs typeface="B Nazanin" panose="00000400000000000000" pitchFamily="2" charset="-78"/>
              </a:rPr>
              <a:t>می شود این ناحیه دارای فشار مثبت هوا با </a:t>
            </a:r>
            <a:r>
              <a:rPr lang="fa-IR" b="1" dirty="0" smtClean="0">
                <a:cs typeface="B Nazanin" panose="00000400000000000000" pitchFamily="2" charset="-78"/>
              </a:rPr>
              <a:t>10بار </a:t>
            </a:r>
            <a:r>
              <a:rPr lang="fa-IR" b="1" dirty="0">
                <a:cs typeface="B Nazanin" panose="00000400000000000000" pitchFamily="2" charset="-78"/>
              </a:rPr>
              <a:t>تعویض هوا در ساعت باشد. این فضا باید </a:t>
            </a:r>
            <a:r>
              <a:rPr lang="fa-IR" b="1" dirty="0" smtClean="0">
                <a:cs typeface="B Nazanin" panose="00000400000000000000" pitchFamily="2" charset="-78"/>
              </a:rPr>
              <a:t>از نورپردازی </a:t>
            </a:r>
            <a:r>
              <a:rPr lang="fa-IR" b="1" dirty="0">
                <a:cs typeface="B Nazanin" panose="00000400000000000000" pitchFamily="2" charset="-78"/>
              </a:rPr>
              <a:t>مناسب برخوردار باشد. تهویه هوای حوزه استریل اهمیت خاصی دارد. تهویه این فضا باید به صورت مصنوعی در نظر </a:t>
            </a:r>
            <a:r>
              <a:rPr lang="fa-IR" b="1" dirty="0" smtClean="0">
                <a:cs typeface="B Nazanin" panose="00000400000000000000" pitchFamily="2" charset="-78"/>
              </a:rPr>
              <a:t>گرفته شود</a:t>
            </a:r>
            <a:r>
              <a:rPr lang="fa-IR" b="1" dirty="0">
                <a:cs typeface="B Nazanin" panose="00000400000000000000" pitchFamily="2" charset="-78"/>
              </a:rPr>
              <a:t>. هوا پس از تخلیه باید به خارج هدایت شده و مجددا پس از فرآیند تصفیه هوا وارد این حوزه نشود.</a:t>
            </a:r>
          </a:p>
          <a:p>
            <a:pPr algn="just"/>
            <a:r>
              <a:rPr lang="fa-IR" b="1" dirty="0">
                <a:cs typeface="B Nazanin" panose="00000400000000000000" pitchFamily="2" charset="-78"/>
              </a:rPr>
              <a:t>قسمت اداری بخش استریلیزاسیون به صورت مجزا ولی در مجاورت منطقه عملیاتی می باشد. در این قسمت مستندات بخش </a:t>
            </a:r>
            <a:r>
              <a:rPr lang="fa-IR" b="1" dirty="0" smtClean="0">
                <a:cs typeface="B Nazanin" panose="00000400000000000000" pitchFamily="2" charset="-78"/>
              </a:rPr>
              <a:t>نگهداری می </a:t>
            </a:r>
            <a:r>
              <a:rPr lang="fa-IR" b="1" dirty="0">
                <a:cs typeface="B Nazanin" panose="00000400000000000000" pitchFamily="2" charset="-78"/>
              </a:rPr>
              <a:t>شود.</a:t>
            </a:r>
          </a:p>
          <a:p>
            <a:pPr algn="just"/>
            <a:r>
              <a:rPr lang="fa-IR" b="1" dirty="0">
                <a:cs typeface="B Nazanin" panose="00000400000000000000" pitchFamily="2" charset="-78"/>
              </a:rPr>
              <a:t>قسمت پشتیبانی شامل منطقه تعویض لباس و نگهداری وسایل شخصی پرسنل، محل نگهداری مواد شیمیایی، شوینده ها و پاک </a:t>
            </a:r>
            <a:r>
              <a:rPr lang="fa-IR" b="1" dirty="0" smtClean="0">
                <a:cs typeface="B Nazanin" panose="00000400000000000000" pitchFamily="2" charset="-78"/>
              </a:rPr>
              <a:t>کننده ها </a:t>
            </a:r>
            <a:r>
              <a:rPr lang="fa-IR" b="1" dirty="0">
                <a:cs typeface="B Nazanin" panose="00000400000000000000" pitchFamily="2" charset="-78"/>
              </a:rPr>
              <a:t>و تی شویی است. این منطقه باید دارای یک سینک مجزا برای شستشوی وسایل مورد استفاده در نظافت محیط باشد.</a:t>
            </a:r>
          </a:p>
          <a:p>
            <a:pPr algn="just"/>
            <a:r>
              <a:rPr lang="fa-IR" b="1" dirty="0">
                <a:cs typeface="B Nazanin" panose="00000400000000000000" pitchFamily="2" charset="-78"/>
              </a:rPr>
              <a:t>دیوارها و سقف باید غیرمتخلخل بوده و قابلیت پاک سازی و نظافت </a:t>
            </a:r>
            <a:r>
              <a:rPr lang="fa-IR" b="1" dirty="0" smtClean="0">
                <a:cs typeface="B Nazanin" panose="00000400000000000000" pitchFamily="2" charset="-78"/>
              </a:rPr>
              <a:t>دائمی ( حداقل </a:t>
            </a:r>
            <a:r>
              <a:rPr lang="fa-IR" b="1" dirty="0">
                <a:cs typeface="B Nazanin" panose="00000400000000000000" pitchFamily="2" charset="-78"/>
              </a:rPr>
              <a:t>یک بار در </a:t>
            </a:r>
            <a:r>
              <a:rPr lang="fa-IR" b="1" dirty="0" smtClean="0">
                <a:cs typeface="B Nazanin" panose="00000400000000000000" pitchFamily="2" charset="-78"/>
              </a:rPr>
              <a:t>روز)داشته </a:t>
            </a:r>
            <a:r>
              <a:rPr lang="fa-IR" b="1" dirty="0">
                <a:cs typeface="B Nazanin" panose="00000400000000000000" pitchFamily="2" charset="-78"/>
              </a:rPr>
              <a:t>و در برابر آب، رطوبت </a:t>
            </a:r>
            <a:r>
              <a:rPr lang="fa-IR" b="1" dirty="0" smtClean="0">
                <a:cs typeface="B Nazanin" panose="00000400000000000000" pitchFamily="2" charset="-78"/>
              </a:rPr>
              <a:t>ومواد </a:t>
            </a:r>
            <a:r>
              <a:rPr lang="fa-IR" b="1" dirty="0">
                <a:cs typeface="B Nazanin" panose="00000400000000000000" pitchFamily="2" charset="-78"/>
              </a:rPr>
              <a:t>شیمیایی مقاومت کافی داشته باشد</a:t>
            </a:r>
            <a:r>
              <a:rPr lang="fa-IR" b="1" dirty="0" smtClean="0">
                <a:cs typeface="B Nazanin" panose="00000400000000000000" pitchFamily="2" charset="-78"/>
              </a:rPr>
              <a:t>.</a:t>
            </a:r>
          </a:p>
          <a:p>
            <a:pPr algn="just"/>
            <a:r>
              <a:rPr lang="fa-IR" b="1" dirty="0" smtClean="0">
                <a:solidFill>
                  <a:srgbClr val="FF0000"/>
                </a:solidFill>
                <a:cs typeface="B Nazanin" panose="00000400000000000000" pitchFamily="2" charset="-78"/>
              </a:rPr>
              <a:t> </a:t>
            </a:r>
            <a:r>
              <a:rPr lang="fa-IR" b="1" u="sng" dirty="0">
                <a:solidFill>
                  <a:srgbClr val="FF0000"/>
                </a:solidFill>
                <a:cs typeface="B Nazanin" panose="00000400000000000000" pitchFamily="2" charset="-78"/>
              </a:rPr>
              <a:t>انبار استریل: </a:t>
            </a:r>
            <a:endParaRPr lang="fa-IR" b="1" u="sng" dirty="0" smtClean="0">
              <a:solidFill>
                <a:srgbClr val="FF0000"/>
              </a:solidFill>
              <a:cs typeface="B Nazanin" panose="00000400000000000000" pitchFamily="2" charset="-78"/>
            </a:endParaRPr>
          </a:p>
          <a:p>
            <a:pPr algn="just"/>
            <a:r>
              <a:rPr lang="fa-IR" b="1" dirty="0" smtClean="0">
                <a:cs typeface="B Nazanin" panose="00000400000000000000" pitchFamily="2" charset="-78"/>
              </a:rPr>
              <a:t>فضای انبار استریل اختصاص به نگهداری موقت بسته های استریل مربوط به تمام بخش ها تا زمان توزیع و تحویل آنها دارد. می توان انبار استریل را به دو بخش انبار استریل اتاق عمل و انبار استریل عمو می تقسیم کرد. تمام اقلام جراحی نو که به صورت یکبار مصرف و استریل خریداری می شوند تا زمان توزیع و استفاده، در انبار استریل نگهداری شوند.</a:t>
            </a:r>
          </a:p>
          <a:p>
            <a:pPr algn="just"/>
            <a:r>
              <a:rPr lang="fa-IR" b="1" dirty="0" smtClean="0">
                <a:cs typeface="B Nazanin" panose="00000400000000000000" pitchFamily="2" charset="-78"/>
              </a:rPr>
              <a:t>قفسه های انبار استریل می تواند به صورت بسته یا باز طراحی شوند. در صورت پیش بینی کمدهای بسته، باید توجه شود که هیچگونه درزی نداشته و از سطوح متخلخل ساخته نشوند و گردگیری و نظافت سطوح آنها به سهولت امکان پذیر باشد. در صورت پیش بینی قفسه های باز، طبقات باید به صورت استیل مشبک پیش بینی شوند تا عبور هوا از لابلای آنها امکان پذیر باشد. بسته های استریل به هیچ عنوان در جایی غیر از کمدها و قفسه های مربوطه و ترالی های استریل قرار داده نشوند.</a:t>
            </a:r>
          </a:p>
          <a:p>
            <a:pPr algn="just"/>
            <a:endParaRPr lang="fa-IR" b="1" dirty="0" smtClean="0">
              <a:cs typeface="B Nazanin" panose="00000400000000000000" pitchFamily="2" charset="-78"/>
            </a:endParaRPr>
          </a:p>
          <a:p>
            <a:pPr algn="just"/>
            <a:endParaRPr lang="fa-IR" b="1" dirty="0">
              <a:cs typeface="B Nazanin" panose="00000400000000000000" pitchFamily="2" charset="-78"/>
            </a:endParaRPr>
          </a:p>
        </p:txBody>
      </p:sp>
    </p:spTree>
    <p:extLst>
      <p:ext uri="{BB962C8B-B14F-4D97-AF65-F5344CB8AC3E}">
        <p14:creationId xmlns:p14="http://schemas.microsoft.com/office/powerpoint/2010/main" val="519122301"/>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1486" y="-428171"/>
            <a:ext cx="11074400" cy="7315200"/>
          </a:xfrm>
        </p:spPr>
        <p:txBody>
          <a:bodyPr>
            <a:noAutofit/>
          </a:bodyPr>
          <a:lstStyle/>
          <a:p>
            <a:pPr algn="just"/>
            <a:r>
              <a:rPr lang="fa-IR" sz="2300" b="1" dirty="0" smtClean="0">
                <a:cs typeface="B Nazanin" panose="00000400000000000000" pitchFamily="2" charset="-78"/>
              </a:rPr>
              <a:t>جهت امکان نظافت دوره ای پشت قفسه ها، این قفسه ها به هیچ عنوان بر روی دیوار نصب نشده و با رعایت اصول ایستایی در شرایط زلزله، بر روی زمین قرار داشته باشند. توصیه می شود در فضای انبار استریل پنجره در نظر گرفته نشود و به هیچ عنوان امکان تابش مستقیم نور خورشید به داخل انبار وجود نداشته باشد.</a:t>
            </a:r>
          </a:p>
          <a:p>
            <a:pPr algn="just"/>
            <a:r>
              <a:rPr lang="fa-IR" sz="2300" b="1" dirty="0" smtClean="0">
                <a:cs typeface="B Nazanin" panose="00000400000000000000" pitchFamily="2" charset="-78"/>
              </a:rPr>
              <a:t>اهمیت فضای انبار استریل در حدی است که سطح کیفیت هوای آن برابر یا بیشتر از سطح کیفیت هوای اتاق عمل در نظر گرفته شود. باید توجه نمود کارتن های مقوایی اقلام نو با توجه به اینکه متخلخل بوده و امکان رشد ارگانیسم ها را به دنبال دارد، به هیچ عنوان نباید به منظور نگهداری اقلام استریل استفاده شوند.برنامه منظم شستشو و نظافت انبار باید وجود داشته داشته باشد.</a:t>
            </a:r>
          </a:p>
          <a:p>
            <a:pPr algn="just"/>
            <a:r>
              <a:rPr lang="fa-IR" sz="2300" b="1" dirty="0" smtClean="0">
                <a:cs typeface="B Nazanin" panose="00000400000000000000" pitchFamily="2" charset="-78"/>
              </a:rPr>
              <a:t>پیش ورودی تحویل اقلام استریل به عنوان یک فیلتر، ارتباط غیرمستقیم راهروی بیمارستان و حوزه استریل را تامین می کند. این پیش ورودی در حد فاصل حوزه استریل و راهروی بیمارستان طوری پیش بینی می شود که از راهروی بیمارستان، نماینده بخش ها و از حوزه استریل، تکنسین مربوطه امکان ورود به آن و ارتباط با یکدیگر به واسطه پنجره داخلی جهت تحویل اقلام استریل را داشته باشد. توصیه می شود پنجره ارتباطی به صورت کشویی در نظر گرفته شود.</a:t>
            </a:r>
          </a:p>
          <a:p>
            <a:pPr algn="just"/>
            <a:r>
              <a:rPr lang="fa-IR" sz="2300" b="1" u="sng" dirty="0" smtClean="0">
                <a:solidFill>
                  <a:srgbClr val="FF0000"/>
                </a:solidFill>
                <a:cs typeface="B Nazanin" panose="00000400000000000000" pitchFamily="2" charset="-78"/>
              </a:rPr>
              <a:t>اتاق </a:t>
            </a:r>
            <a:r>
              <a:rPr lang="fa-IR" sz="2300" b="1" u="sng" dirty="0">
                <a:solidFill>
                  <a:srgbClr val="FF0000"/>
                </a:solidFill>
                <a:cs typeface="B Nazanin" panose="00000400000000000000" pitchFamily="2" charset="-78"/>
              </a:rPr>
              <a:t>نظافت: </a:t>
            </a:r>
            <a:endParaRPr lang="fa-IR" sz="2300" b="1" u="sng" dirty="0" smtClean="0">
              <a:solidFill>
                <a:srgbClr val="FF0000"/>
              </a:solidFill>
              <a:cs typeface="B Nazanin" panose="00000400000000000000" pitchFamily="2" charset="-78"/>
            </a:endParaRPr>
          </a:p>
          <a:p>
            <a:pPr algn="just"/>
            <a:r>
              <a:rPr lang="fa-IR" sz="2300" b="1" dirty="0" smtClean="0">
                <a:cs typeface="B Nazanin" panose="00000400000000000000" pitchFamily="2" charset="-78"/>
              </a:rPr>
              <a:t>دسترسی </a:t>
            </a:r>
            <a:r>
              <a:rPr lang="fa-IR" sz="2300" b="1" dirty="0">
                <a:cs typeface="B Nazanin" panose="00000400000000000000" pitchFamily="2" charset="-78"/>
              </a:rPr>
              <a:t>به اتاق نظافت مخصوص حوزه استریل از داخل پیش ورودی این حوزه امکان پذیر است. توصیه می شود از اقلام یکبار مصرف به منظور نظافت حوزه های تمیز و استریل استفاده </a:t>
            </a:r>
            <a:r>
              <a:rPr lang="fa-IR" sz="2300" b="1" dirty="0" smtClean="0">
                <a:cs typeface="B Nazanin" panose="00000400000000000000" pitchFamily="2" charset="-78"/>
              </a:rPr>
              <a:t>شو</a:t>
            </a:r>
            <a:endParaRPr lang="fa-IR" sz="2300" b="1" dirty="0">
              <a:cs typeface="B Nazanin" panose="00000400000000000000" pitchFamily="2" charset="-78"/>
            </a:endParaRPr>
          </a:p>
          <a:p>
            <a:pPr algn="just"/>
            <a:r>
              <a:rPr lang="fa-IR" sz="2300" b="1" dirty="0">
                <a:cs typeface="B Nazanin" panose="00000400000000000000" pitchFamily="2" charset="-78"/>
              </a:rPr>
              <a:t>آسانسور استریل تنها اختصاص به انتقال اقلام استریل شده دارد و بهتر است در مجاورت پیش ورودی تحویل استریل پیش بینی شود</a:t>
            </a:r>
            <a:endParaRPr lang="fa-IR" sz="2300" b="1" dirty="0" smtClean="0">
              <a:cs typeface="B Nazanin" panose="00000400000000000000" pitchFamily="2" charset="-78"/>
            </a:endParaRPr>
          </a:p>
          <a:p>
            <a:pPr algn="just"/>
            <a:endParaRPr lang="fa-IR" sz="2300" b="1" dirty="0">
              <a:cs typeface="B Nazanin" panose="00000400000000000000" pitchFamily="2" charset="-78"/>
            </a:endParaRPr>
          </a:p>
          <a:p>
            <a:pPr algn="just"/>
            <a:endParaRPr lang="fa-IR" sz="2300" b="1" dirty="0">
              <a:cs typeface="B Nazanin" panose="00000400000000000000" pitchFamily="2" charset="-78"/>
            </a:endParaRPr>
          </a:p>
        </p:txBody>
      </p:sp>
    </p:spTree>
    <p:extLst>
      <p:ext uri="{BB962C8B-B14F-4D97-AF65-F5344CB8AC3E}">
        <p14:creationId xmlns:p14="http://schemas.microsoft.com/office/powerpoint/2010/main" val="2374500943"/>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16114"/>
            <a:ext cx="11092543" cy="6741886"/>
          </a:xfrm>
        </p:spPr>
        <p:txBody>
          <a:bodyPr>
            <a:normAutofit lnSpcReduction="10000"/>
          </a:bodyPr>
          <a:lstStyle/>
          <a:p>
            <a:pPr algn="just"/>
            <a:r>
              <a:rPr lang="fa-IR" sz="2400" b="1" u="sng" dirty="0" smtClean="0">
                <a:solidFill>
                  <a:srgbClr val="FF0000"/>
                </a:solidFill>
                <a:cs typeface="B Nazanin" panose="00000400000000000000" pitchFamily="2" charset="-78"/>
              </a:rPr>
              <a:t>کنترل و ثبت ابزار و وسایل استریل شده: </a:t>
            </a:r>
          </a:p>
          <a:p>
            <a:pPr algn="just"/>
            <a:r>
              <a:rPr lang="fa-IR" sz="2400" b="1" dirty="0" smtClean="0">
                <a:cs typeface="B Nazanin" panose="00000400000000000000" pitchFamily="2" charset="-78"/>
              </a:rPr>
              <a:t>اطلاعات تمام ست ها، ابزار و وسایلی که وارد مرکز استریل می شوند باید ثبت گردد تا مقداروسایل رزرو شده مشخص شده و نگهداری و جایگزینی آنها تحت کنترل قرار گیرد. ست های جراحی باید دارای مختصر نوشته ای درمورد محتویات آن باشند تا سازماندهی ست ها تسهیل گردد. </a:t>
            </a:r>
          </a:p>
          <a:p>
            <a:pPr algn="just"/>
            <a:r>
              <a:rPr lang="fa-IR" sz="2400" b="1" dirty="0" smtClean="0">
                <a:cs typeface="B Nazanin" panose="00000400000000000000" pitchFamily="2" charset="-78"/>
              </a:rPr>
              <a:t>تعداد ابزارها باید قبل و بعد از هر فرآیند در اتاق عمل شمارش و بررسی شوند. حداقل نیروی انسانی ثابت در بخش استریلیزاسیون شامل یک نفر پرسنل ماهر در هر ناحیه است مجموعا سه نفر همچنین بایدیک برنامه آموزشی مستمر برای کلیه کارکنان (شامل مفاهیم میکروبیولوژی، اصول پاکسازی، ضدعفونی و استریلیزاسیون، آماده سازی، نحوه بارگذاری اتوکلاو، ذخیره سازی ابزارها، نحوه جمع آوری وسایل آلوده از بخش ها و توزیع وسایل استریل شده وچگونگی استفاده از وسایل حفاظت فردی) تدوین گردد.</a:t>
            </a:r>
          </a:p>
          <a:p>
            <a:pPr algn="just"/>
            <a:r>
              <a:rPr lang="fa-IR" sz="2400" b="1" dirty="0" smtClean="0">
                <a:cs typeface="B Nazanin" panose="00000400000000000000" pitchFamily="2" charset="-78"/>
              </a:rPr>
              <a:t> </a:t>
            </a:r>
            <a:r>
              <a:rPr lang="fa-IR" sz="2400" b="1" u="sng" dirty="0" smtClean="0">
                <a:solidFill>
                  <a:srgbClr val="FF0000"/>
                </a:solidFill>
                <a:cs typeface="B Nazanin" panose="00000400000000000000" pitchFamily="2" charset="-78"/>
              </a:rPr>
              <a:t>شستشوی دست </a:t>
            </a:r>
            <a:r>
              <a:rPr lang="fa-IR" sz="2400" b="1" dirty="0" smtClean="0">
                <a:solidFill>
                  <a:srgbClr val="FF0000"/>
                </a:solidFill>
                <a:cs typeface="B Nazanin" panose="00000400000000000000" pitchFamily="2" charset="-78"/>
              </a:rPr>
              <a:t>:</a:t>
            </a:r>
          </a:p>
          <a:p>
            <a:pPr algn="just"/>
            <a:r>
              <a:rPr lang="fa-IR" sz="2600" b="1" dirty="0" smtClean="0">
                <a:cs typeface="B Nazanin" panose="00000400000000000000" pitchFamily="2" charset="-78"/>
              </a:rPr>
              <a:t>ساده ترین و موثرترین روش در متوقف نمودن انتشار عفونت است. همیشه هنگام ورود به بخش استریلیزاسیون، حلقه،النگو و دست بند خود را خارج کنید. ناخنها باید کوتاه و بدون هر گونه پوشاننده ای باشند. دسترسی آسان کارکنان به تسهیلات بهداشت دست بسیار مهم است. سینک اختصاصی برای شستشوی دست باید نزدیک به تمام نواحی گندزدایی و آماده سازی و در تمام ورودی ها و خروجی ها و در محل استراحت و رختکن کارکنان وجود داشته باشد. سینک شستشوی دست نباید برای منظور</a:t>
            </a:r>
            <a:r>
              <a:rPr lang="fa-IR" sz="2400" b="1" dirty="0">
                <a:cs typeface="B Nazanin" panose="00000400000000000000" pitchFamily="2" charset="-78"/>
              </a:rPr>
              <a:t> </a:t>
            </a:r>
            <a:r>
              <a:rPr lang="fa-IR" sz="2400" dirty="0">
                <a:cs typeface="B Nazanin" panose="00000400000000000000" pitchFamily="2" charset="-78"/>
              </a:rPr>
              <a:t>دیگری استفاده شود. </a:t>
            </a:r>
          </a:p>
        </p:txBody>
      </p:sp>
    </p:spTree>
    <p:extLst>
      <p:ext uri="{BB962C8B-B14F-4D97-AF65-F5344CB8AC3E}">
        <p14:creationId xmlns:p14="http://schemas.microsoft.com/office/powerpoint/2010/main" val="1760192949"/>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25910"/>
            <a:ext cx="11078029" cy="6632089"/>
          </a:xfrm>
        </p:spPr>
        <p:txBody>
          <a:bodyPr>
            <a:normAutofit/>
          </a:bodyPr>
          <a:lstStyle/>
          <a:p>
            <a:pPr algn="just"/>
            <a:r>
              <a:rPr lang="fa-IR" sz="2400" b="1" dirty="0" smtClean="0">
                <a:cs typeface="B Nazanin" panose="00000400000000000000" pitchFamily="2" charset="-78"/>
              </a:rPr>
              <a:t>ظرف </a:t>
            </a:r>
            <a:r>
              <a:rPr lang="fa-IR" sz="2400" b="1" dirty="0">
                <a:cs typeface="B Nazanin" panose="00000400000000000000" pitchFamily="2" charset="-78"/>
              </a:rPr>
              <a:t>مایع صابون سالم، حوله کاغذی و محلول هندراب با پایه الکلی باید در دسترس باشد. توصیه می شود شیر آب بدون دخالت دست باز و بسته شود. دست ها باید در مواقع زیر با آب و صابون معمولی شستشو </a:t>
            </a:r>
            <a:r>
              <a:rPr lang="fa-IR" sz="2400" b="1" dirty="0" smtClean="0">
                <a:cs typeface="B Nazanin" panose="00000400000000000000" pitchFamily="2" charset="-78"/>
              </a:rPr>
              <a:t>شوند.</a:t>
            </a:r>
            <a:endParaRPr lang="fa-IR" sz="2400" b="1" dirty="0">
              <a:cs typeface="B Nazanin" panose="00000400000000000000" pitchFamily="2" charset="-78"/>
            </a:endParaRPr>
          </a:p>
          <a:p>
            <a:pPr algn="just"/>
            <a:r>
              <a:rPr lang="fa-IR" sz="2400" b="1" dirty="0">
                <a:cs typeface="B Nazanin" panose="00000400000000000000" pitchFamily="2" charset="-78"/>
              </a:rPr>
              <a:t>- هنگام ورود یا خروج از بخش </a:t>
            </a:r>
            <a:r>
              <a:rPr lang="fa-IR" sz="2400" b="1" dirty="0" smtClean="0">
                <a:cs typeface="B Nazanin" panose="00000400000000000000" pitchFamily="2" charset="-78"/>
              </a:rPr>
              <a:t>(در </a:t>
            </a:r>
            <a:r>
              <a:rPr lang="fa-IR" sz="2400" b="1" dirty="0">
                <a:cs typeface="B Nazanin" panose="00000400000000000000" pitchFamily="2" charset="-78"/>
              </a:rPr>
              <a:t>صورت عدم وجود آلودگی قابل رویت، انجام هندراب کفایت می </a:t>
            </a:r>
            <a:r>
              <a:rPr lang="fa-IR" sz="2400" b="1" dirty="0" smtClean="0">
                <a:cs typeface="B Nazanin" panose="00000400000000000000" pitchFamily="2" charset="-78"/>
              </a:rPr>
              <a:t>کند)</a:t>
            </a:r>
          </a:p>
          <a:p>
            <a:pPr algn="just"/>
            <a:r>
              <a:rPr lang="fa-IR" sz="2400" b="1" dirty="0" smtClean="0">
                <a:cs typeface="B Nazanin" panose="00000400000000000000" pitchFamily="2" charset="-78"/>
              </a:rPr>
              <a:t>- </a:t>
            </a:r>
            <a:r>
              <a:rPr lang="fa-IR" sz="2400" b="1" dirty="0">
                <a:cs typeface="B Nazanin" panose="00000400000000000000" pitchFamily="2" charset="-78"/>
              </a:rPr>
              <a:t>بعد از تماس با وسایل آلوده </a:t>
            </a:r>
            <a:r>
              <a:rPr lang="fa-IR" sz="2400" b="1" dirty="0" smtClean="0">
                <a:cs typeface="B Nazanin" panose="00000400000000000000" pitchFamily="2" charset="-78"/>
              </a:rPr>
              <a:t>(حتی </a:t>
            </a:r>
            <a:r>
              <a:rPr lang="fa-IR" sz="2400" b="1" dirty="0">
                <a:cs typeface="B Nazanin" panose="00000400000000000000" pitchFamily="2" charset="-78"/>
              </a:rPr>
              <a:t>اگر دستکش پوشیده </a:t>
            </a:r>
            <a:r>
              <a:rPr lang="fa-IR" sz="2400" b="1" dirty="0" smtClean="0">
                <a:cs typeface="B Nazanin" panose="00000400000000000000" pitchFamily="2" charset="-78"/>
              </a:rPr>
              <a:t>باشید)</a:t>
            </a:r>
          </a:p>
          <a:p>
            <a:pPr algn="just"/>
            <a:r>
              <a:rPr lang="fa-IR" sz="2400" b="1" dirty="0" smtClean="0">
                <a:cs typeface="B Nazanin" panose="00000400000000000000" pitchFamily="2" charset="-78"/>
              </a:rPr>
              <a:t>- </a:t>
            </a:r>
            <a:r>
              <a:rPr lang="fa-IR" sz="2400" b="1" dirty="0">
                <a:cs typeface="B Nazanin" panose="00000400000000000000" pitchFamily="2" charset="-78"/>
              </a:rPr>
              <a:t>قبل و بعد از آماده سازی وسایل </a:t>
            </a:r>
            <a:r>
              <a:rPr lang="fa-IR" sz="2400" b="1" dirty="0" smtClean="0">
                <a:cs typeface="B Nazanin" panose="00000400000000000000" pitchFamily="2" charset="-78"/>
              </a:rPr>
              <a:t>(در </a:t>
            </a:r>
            <a:r>
              <a:rPr lang="fa-IR" sz="2400" b="1" dirty="0">
                <a:cs typeface="B Nazanin" panose="00000400000000000000" pitchFamily="2" charset="-78"/>
              </a:rPr>
              <a:t>صورت عدم وجود آلودگی قابل رویت هندراب انجام </a:t>
            </a:r>
            <a:r>
              <a:rPr lang="fa-IR" sz="2400" b="1" dirty="0" smtClean="0">
                <a:cs typeface="B Nazanin" panose="00000400000000000000" pitchFamily="2" charset="-78"/>
              </a:rPr>
              <a:t>شود)</a:t>
            </a:r>
          </a:p>
          <a:p>
            <a:pPr algn="just"/>
            <a:r>
              <a:rPr lang="fa-IR" sz="2400" b="1" dirty="0" smtClean="0">
                <a:cs typeface="B Nazanin" panose="00000400000000000000" pitchFamily="2" charset="-78"/>
              </a:rPr>
              <a:t>- </a:t>
            </a:r>
            <a:r>
              <a:rPr lang="fa-IR" sz="2400" b="1" dirty="0">
                <a:cs typeface="B Nazanin" panose="00000400000000000000" pitchFamily="2" charset="-78"/>
              </a:rPr>
              <a:t>قبل و بعد از خوردن و آشامیدن </a:t>
            </a:r>
            <a:r>
              <a:rPr lang="fa-IR" sz="2400" b="1" dirty="0" smtClean="0">
                <a:cs typeface="B Nazanin" panose="00000400000000000000" pitchFamily="2" charset="-78"/>
              </a:rPr>
              <a:t>(در </a:t>
            </a:r>
            <a:r>
              <a:rPr lang="fa-IR" sz="2400" b="1" dirty="0">
                <a:cs typeface="B Nazanin" panose="00000400000000000000" pitchFamily="2" charset="-78"/>
              </a:rPr>
              <a:t>صورت عدم وجود آلودگی قابل رویت هندراب انجام </a:t>
            </a:r>
            <a:r>
              <a:rPr lang="fa-IR" sz="2400" b="1" dirty="0" smtClean="0">
                <a:cs typeface="B Nazanin" panose="00000400000000000000" pitchFamily="2" charset="-78"/>
              </a:rPr>
              <a:t>شود)</a:t>
            </a:r>
          </a:p>
          <a:p>
            <a:pPr algn="just"/>
            <a:r>
              <a:rPr lang="fa-IR" sz="2400" b="1" dirty="0" smtClean="0">
                <a:cs typeface="B Nazanin" panose="00000400000000000000" pitchFamily="2" charset="-78"/>
              </a:rPr>
              <a:t>- </a:t>
            </a:r>
            <a:r>
              <a:rPr lang="fa-IR" sz="2400" b="1" dirty="0">
                <a:cs typeface="B Nazanin" panose="00000400000000000000" pitchFamily="2" charset="-78"/>
              </a:rPr>
              <a:t>قبل و بعد از استفاده از </a:t>
            </a:r>
            <a:r>
              <a:rPr lang="fa-IR" sz="2400" b="1" dirty="0" smtClean="0">
                <a:cs typeface="B Nazanin" panose="00000400000000000000" pitchFamily="2" charset="-78"/>
              </a:rPr>
              <a:t>توالت </a:t>
            </a:r>
            <a:r>
              <a:rPr lang="fa-IR" sz="2400" b="1" dirty="0">
                <a:cs typeface="B Nazanin" panose="00000400000000000000" pitchFamily="2" charset="-78"/>
              </a:rPr>
              <a:t>بعد از خارج کردن دستکش </a:t>
            </a:r>
            <a:r>
              <a:rPr lang="fa-IR" sz="2400" b="1" dirty="0" smtClean="0">
                <a:cs typeface="B Nazanin" panose="00000400000000000000" pitchFamily="2" charset="-78"/>
              </a:rPr>
              <a:t>(در </a:t>
            </a:r>
            <a:r>
              <a:rPr lang="fa-IR" sz="2400" b="1" dirty="0">
                <a:cs typeface="B Nazanin" panose="00000400000000000000" pitchFamily="2" charset="-78"/>
              </a:rPr>
              <a:t>صورت عدم وجود آلودگی قابل رویت هندراب انجام </a:t>
            </a:r>
            <a:r>
              <a:rPr lang="fa-IR" sz="2400" b="1" dirty="0" smtClean="0">
                <a:cs typeface="B Nazanin" panose="00000400000000000000" pitchFamily="2" charset="-78"/>
              </a:rPr>
              <a:t>شود)</a:t>
            </a:r>
          </a:p>
          <a:p>
            <a:pPr algn="just"/>
            <a:r>
              <a:rPr lang="fa-IR" sz="2400" b="1" dirty="0" smtClean="0">
                <a:cs typeface="B Nazanin" panose="00000400000000000000" pitchFamily="2" charset="-78"/>
              </a:rPr>
              <a:t>- </a:t>
            </a:r>
            <a:r>
              <a:rPr lang="fa-IR" sz="2400" b="1" dirty="0">
                <a:cs typeface="B Nazanin" panose="00000400000000000000" pitchFamily="2" charset="-78"/>
              </a:rPr>
              <a:t>هنگام عبور از یک منطقه و ورود به منطقه دیگر بخش استریلیزاسیون </a:t>
            </a:r>
            <a:r>
              <a:rPr lang="fa-IR" sz="2400" b="1" dirty="0" smtClean="0">
                <a:cs typeface="B Nazanin" panose="00000400000000000000" pitchFamily="2" charset="-78"/>
              </a:rPr>
              <a:t>(در </a:t>
            </a:r>
            <a:r>
              <a:rPr lang="fa-IR" sz="2400" b="1" dirty="0">
                <a:cs typeface="B Nazanin" panose="00000400000000000000" pitchFamily="2" charset="-78"/>
              </a:rPr>
              <a:t>صورت عدم وجود آلودگی قابل رویت </a:t>
            </a:r>
            <a:r>
              <a:rPr lang="fa-IR" sz="2400" b="1" dirty="0" smtClean="0">
                <a:cs typeface="B Nazanin" panose="00000400000000000000" pitchFamily="2" charset="-78"/>
              </a:rPr>
              <a:t>هندراب انجام شود)</a:t>
            </a:r>
          </a:p>
          <a:p>
            <a:pPr algn="just"/>
            <a:r>
              <a:rPr lang="fa-IR" sz="2400" b="1" dirty="0" smtClean="0">
                <a:cs typeface="B Nazanin" panose="00000400000000000000" pitchFamily="2" charset="-78"/>
              </a:rPr>
              <a:t>- </a:t>
            </a:r>
            <a:r>
              <a:rPr lang="fa-IR" sz="2400" b="1" dirty="0">
                <a:cs typeface="B Nazanin" panose="00000400000000000000" pitchFamily="2" charset="-78"/>
              </a:rPr>
              <a:t>حتی الامکان از شیرآلاتی که بدون دخالت دست باز و بسته می شود استفاده شود.</a:t>
            </a:r>
          </a:p>
        </p:txBody>
      </p:sp>
    </p:spTree>
    <p:extLst>
      <p:ext uri="{BB962C8B-B14F-4D97-AF65-F5344CB8AC3E}">
        <p14:creationId xmlns:p14="http://schemas.microsoft.com/office/powerpoint/2010/main" val="1026051861"/>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275" y="0"/>
            <a:ext cx="11639549" cy="6858000"/>
          </a:xfrm>
        </p:spPr>
      </p:pic>
    </p:spTree>
    <p:extLst>
      <p:ext uri="{BB962C8B-B14F-4D97-AF65-F5344CB8AC3E}">
        <p14:creationId xmlns:p14="http://schemas.microsoft.com/office/powerpoint/2010/main" val="2622874985"/>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0"/>
            <a:ext cx="11563349" cy="6858000"/>
          </a:xfrm>
        </p:spPr>
      </p:pic>
    </p:spTree>
    <p:extLst>
      <p:ext uri="{BB962C8B-B14F-4D97-AF65-F5344CB8AC3E}">
        <p14:creationId xmlns:p14="http://schemas.microsoft.com/office/powerpoint/2010/main" val="3624507485"/>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141" y="2754110"/>
            <a:ext cx="10178322" cy="1492132"/>
          </a:xfrm>
        </p:spPr>
        <p:txBody>
          <a:bodyPr>
            <a:normAutofit/>
          </a:bodyPr>
          <a:lstStyle/>
          <a:p>
            <a:pPr algn="ctr"/>
            <a:r>
              <a:rPr lang="fa-IR" sz="9600" dirty="0"/>
              <a:t>دو </a:t>
            </a:r>
            <a:r>
              <a:rPr lang="fa-IR" sz="9600" dirty="0" smtClean="0"/>
              <a:t>نمونه نقشه </a:t>
            </a:r>
            <a:r>
              <a:rPr lang="en-US" sz="9600" dirty="0" err="1" smtClean="0"/>
              <a:t>csr</a:t>
            </a:r>
            <a:r>
              <a:rPr lang="fa-IR" sz="9600" dirty="0" smtClean="0"/>
              <a:t> </a:t>
            </a:r>
            <a:endParaRPr lang="fa-IR" sz="9600" dirty="0"/>
          </a:p>
        </p:txBody>
      </p:sp>
    </p:spTree>
    <p:extLst>
      <p:ext uri="{BB962C8B-B14F-4D97-AF65-F5344CB8AC3E}">
        <p14:creationId xmlns:p14="http://schemas.microsoft.com/office/powerpoint/2010/main" val="945335134"/>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678" y="0"/>
            <a:ext cx="10493829" cy="6858000"/>
          </a:xfrm>
          <a:prstGeom prst="rect">
            <a:avLst/>
          </a:prstGeom>
        </p:spPr>
      </p:pic>
    </p:spTree>
    <p:extLst>
      <p:ext uri="{BB962C8B-B14F-4D97-AF65-F5344CB8AC3E}">
        <p14:creationId xmlns:p14="http://schemas.microsoft.com/office/powerpoint/2010/main" val="62252532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01897341"/>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88" y="0"/>
            <a:ext cx="10844212" cy="6858000"/>
          </a:xfrm>
          <a:prstGeom prst="rect">
            <a:avLst/>
          </a:prstGeom>
        </p:spPr>
      </p:pic>
    </p:spTree>
    <p:extLst>
      <p:ext uri="{BB962C8B-B14F-4D97-AF65-F5344CB8AC3E}">
        <p14:creationId xmlns:p14="http://schemas.microsoft.com/office/powerpoint/2010/main" val="1346046121"/>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 y="-473336"/>
            <a:ext cx="12414324" cy="7331336"/>
          </a:xfrm>
          <a:prstGeom prst="rect">
            <a:avLst/>
          </a:prstGeom>
        </p:spPr>
      </p:pic>
    </p:spTree>
    <p:extLst>
      <p:ext uri="{BB962C8B-B14F-4D97-AF65-F5344CB8AC3E}">
        <p14:creationId xmlns:p14="http://schemas.microsoft.com/office/powerpoint/2010/main" val="71827074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4057" y="232229"/>
            <a:ext cx="10682514" cy="6625771"/>
          </a:xfrm>
        </p:spPr>
        <p:txBody>
          <a:bodyPr>
            <a:noAutofit/>
          </a:bodyPr>
          <a:lstStyle/>
          <a:p>
            <a:pPr algn="just"/>
            <a:r>
              <a:rPr lang="fa-IR" sz="2600" b="1" dirty="0" smtClean="0">
                <a:solidFill>
                  <a:srgbClr val="FF0000"/>
                </a:solidFill>
                <a:cs typeface="B Nazanin" panose="00000400000000000000" pitchFamily="2" charset="-78"/>
              </a:rPr>
              <a:t>مقدمه</a:t>
            </a:r>
          </a:p>
          <a:p>
            <a:pPr algn="just"/>
            <a:r>
              <a:rPr lang="en-US" sz="2600" b="1" dirty="0" smtClean="0">
                <a:cs typeface="B Nazanin" panose="00000400000000000000" pitchFamily="2" charset="-78"/>
              </a:rPr>
              <a:t>CSR</a:t>
            </a:r>
            <a:r>
              <a:rPr lang="fa-IR" sz="2600" b="1" dirty="0" smtClean="0">
                <a:cs typeface="B Nazanin" panose="00000400000000000000" pitchFamily="2" charset="-78"/>
              </a:rPr>
              <a:t> در بیمارستان را اگر نتوان قلب بیمارستان نامید بی شک می توان آن را به عنوان شاهرگ حیاتی کلیه فعالیت ها و خدمات بیمارستان در نظر گرفت.</a:t>
            </a:r>
          </a:p>
          <a:p>
            <a:pPr algn="just"/>
            <a:r>
              <a:rPr lang="fa-IR" sz="2600" b="1" dirty="0" smtClean="0">
                <a:cs typeface="B Nazanin" panose="00000400000000000000" pitchFamily="2" charset="-78"/>
              </a:rPr>
              <a:t>عملکرد نادرست این بخش فعالیت اتاق عمل را ناکام خواهد نمود.</a:t>
            </a:r>
          </a:p>
          <a:p>
            <a:pPr algn="just"/>
            <a:r>
              <a:rPr lang="en-US" sz="2600" b="1" dirty="0" smtClean="0">
                <a:cs typeface="B Nazanin" panose="00000400000000000000" pitchFamily="2" charset="-78"/>
              </a:rPr>
              <a:t>CSR</a:t>
            </a:r>
            <a:r>
              <a:rPr lang="fa-IR" sz="2600" b="1" dirty="0" smtClean="0">
                <a:cs typeface="B Nazanin" panose="00000400000000000000" pitchFamily="2" charset="-78"/>
              </a:rPr>
              <a:t> یا مرکز استریل مکانی است که کلیه وسایل مورد لزوم بخش ها و اتاق عمل بیمارستان در آنجا ضدعفونی و استریل می گردند.</a:t>
            </a:r>
          </a:p>
          <a:p>
            <a:pPr algn="just"/>
            <a:r>
              <a:rPr lang="fa-IR" sz="2600" b="1" u="sng" dirty="0">
                <a:solidFill>
                  <a:srgbClr val="FF0000"/>
                </a:solidFill>
                <a:cs typeface="B Nazanin" panose="00000400000000000000" pitchFamily="2" charset="-78"/>
              </a:rPr>
              <a:t>خصوصیات فیزیکی </a:t>
            </a:r>
            <a:r>
              <a:rPr lang="en-US" sz="2600" b="1" u="sng" dirty="0" smtClean="0">
                <a:solidFill>
                  <a:srgbClr val="FF0000"/>
                </a:solidFill>
                <a:cs typeface="B Nazanin" panose="00000400000000000000" pitchFamily="2" charset="-78"/>
              </a:rPr>
              <a:t>CSR</a:t>
            </a:r>
            <a:r>
              <a:rPr lang="fa-IR" sz="2600" b="1" u="sng" dirty="0" smtClean="0">
                <a:solidFill>
                  <a:srgbClr val="FF0000"/>
                </a:solidFill>
                <a:cs typeface="B Nazanin" panose="00000400000000000000" pitchFamily="2" charset="-78"/>
              </a:rPr>
              <a:t> :</a:t>
            </a:r>
            <a:endParaRPr lang="fa-IR" sz="2600" b="1" u="sng" dirty="0">
              <a:solidFill>
                <a:srgbClr val="FF0000"/>
              </a:solidFill>
              <a:cs typeface="B Nazanin" panose="00000400000000000000" pitchFamily="2" charset="-78"/>
            </a:endParaRPr>
          </a:p>
          <a:p>
            <a:pPr algn="just"/>
            <a:r>
              <a:rPr lang="fa-IR" sz="2600" b="1" dirty="0">
                <a:cs typeface="B Nazanin" panose="00000400000000000000" pitchFamily="2" charset="-78"/>
              </a:rPr>
              <a:t>بهترین مکان برای قرارگیری بخش </a:t>
            </a:r>
            <a:r>
              <a:rPr lang="en-US" sz="2600" b="1" dirty="0" smtClean="0">
                <a:cs typeface="B Nazanin" panose="00000400000000000000" pitchFamily="2" charset="-78"/>
              </a:rPr>
              <a:t>CSR</a:t>
            </a:r>
            <a:r>
              <a:rPr lang="fa-IR" sz="2600" b="1" dirty="0" smtClean="0">
                <a:cs typeface="B Nazanin" panose="00000400000000000000" pitchFamily="2" charset="-78"/>
              </a:rPr>
              <a:t> </a:t>
            </a:r>
            <a:r>
              <a:rPr lang="fa-IR" sz="2600" b="1" dirty="0">
                <a:cs typeface="B Nazanin" panose="00000400000000000000" pitchFamily="2" charset="-78"/>
              </a:rPr>
              <a:t>در نزدیکی اتاق عمل است تا در هنگام حمل وسایل برای استریل نمودن مشکلاتی مانند هدر رفتن وقت و انرژی و ایجاد خسارت به دستگاهها و وسایل پیش نیامده و وسیله مورد نظر به موقع به اتاق عمل تحویل داده شود.</a:t>
            </a:r>
          </a:p>
          <a:p>
            <a:pPr algn="just"/>
            <a:r>
              <a:rPr lang="fa-IR" sz="2600" b="1" dirty="0">
                <a:cs typeface="B Nazanin" panose="00000400000000000000" pitchFamily="2" charset="-78"/>
              </a:rPr>
              <a:t>درصورتیکه نزدیک اتاق عمل نباشد  بهتر است به دلیل سیستم تاسیساتی وآب و فاضلاب در زیر زمین ساخته شود .</a:t>
            </a:r>
          </a:p>
          <a:p>
            <a:pPr algn="just"/>
            <a:r>
              <a:rPr lang="fa-IR" sz="2600" b="1" dirty="0">
                <a:cs typeface="B Nazanin" panose="00000400000000000000" pitchFamily="2" charset="-78"/>
              </a:rPr>
              <a:t>به ازای هر تخت بیمارستانی 1متر مربع فضا در </a:t>
            </a:r>
            <a:r>
              <a:rPr lang="en-US" sz="2600" b="1" dirty="0" smtClean="0">
                <a:cs typeface="B Nazanin" panose="00000400000000000000" pitchFamily="2" charset="-78"/>
              </a:rPr>
              <a:t>CSR</a:t>
            </a:r>
            <a:r>
              <a:rPr lang="fa-IR" sz="2600" b="1" dirty="0" smtClean="0">
                <a:cs typeface="B Nazanin" panose="00000400000000000000" pitchFamily="2" charset="-78"/>
              </a:rPr>
              <a:t> لازم </a:t>
            </a:r>
            <a:r>
              <a:rPr lang="fa-IR" sz="2600" b="1" dirty="0">
                <a:cs typeface="B Nazanin" panose="00000400000000000000" pitchFamily="2" charset="-78"/>
              </a:rPr>
              <a:t>است .</a:t>
            </a:r>
          </a:p>
          <a:p>
            <a:pPr algn="just"/>
            <a:endParaRPr lang="fa-IR" sz="2600" b="1" dirty="0" smtClean="0">
              <a:cs typeface="B Nazanin" panose="00000400000000000000" pitchFamily="2" charset="-78"/>
            </a:endParaRPr>
          </a:p>
          <a:p>
            <a:pPr algn="just"/>
            <a:endParaRPr lang="fa-IR" sz="2600" b="1" dirty="0" smtClean="0">
              <a:cs typeface="B Nazanin" panose="00000400000000000000" pitchFamily="2" charset="-78"/>
            </a:endParaRPr>
          </a:p>
        </p:txBody>
      </p:sp>
    </p:spTree>
    <p:extLst>
      <p:ext uri="{BB962C8B-B14F-4D97-AF65-F5344CB8AC3E}">
        <p14:creationId xmlns:p14="http://schemas.microsoft.com/office/powerpoint/2010/main" val="86907517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829" y="101600"/>
            <a:ext cx="11088914" cy="6756400"/>
          </a:xfrm>
        </p:spPr>
        <p:txBody>
          <a:bodyPr>
            <a:noAutofit/>
          </a:bodyPr>
          <a:lstStyle/>
          <a:p>
            <a:pPr algn="just"/>
            <a:r>
              <a:rPr lang="fa-IR" sz="2400" b="1" dirty="0" smtClean="0">
                <a:cs typeface="B Nazanin" panose="00000400000000000000" pitchFamily="2" charset="-78"/>
              </a:rPr>
              <a:t>درب ورودی بخش </a:t>
            </a:r>
            <a:r>
              <a:rPr lang="en-US" sz="2400" b="1" dirty="0" smtClean="0">
                <a:cs typeface="B Nazanin" panose="00000400000000000000" pitchFamily="2" charset="-78"/>
              </a:rPr>
              <a:t>CSR</a:t>
            </a:r>
            <a:r>
              <a:rPr lang="fa-IR" sz="2400" b="1" dirty="0" smtClean="0">
                <a:cs typeface="B Nazanin" panose="00000400000000000000" pitchFamily="2" charset="-78"/>
              </a:rPr>
              <a:t> باید به اندازه ای بزرگ باشد ( حدوداً 2/20 متر ) تا عبور و خروج ترالی و برانکارد به راحتی امکانپذیر باشد.</a:t>
            </a:r>
          </a:p>
          <a:p>
            <a:pPr algn="just"/>
            <a:r>
              <a:rPr lang="fa-IR" sz="2400" b="1" dirty="0">
                <a:cs typeface="B Nazanin" panose="00000400000000000000" pitchFamily="2" charset="-78"/>
              </a:rPr>
              <a:t>در ورودی </a:t>
            </a:r>
            <a:r>
              <a:rPr lang="en-US" sz="2400" b="1" dirty="0" smtClean="0">
                <a:cs typeface="B Nazanin" panose="00000400000000000000" pitchFamily="2" charset="-78"/>
              </a:rPr>
              <a:t>CSR</a:t>
            </a:r>
            <a:r>
              <a:rPr lang="fa-IR" sz="2400" b="1" dirty="0" smtClean="0">
                <a:cs typeface="B Nazanin" panose="00000400000000000000" pitchFamily="2" charset="-78"/>
              </a:rPr>
              <a:t> سیاست </a:t>
            </a:r>
            <a:r>
              <a:rPr lang="fa-IR" sz="2400" b="1" dirty="0">
                <a:cs typeface="B Nazanin" panose="00000400000000000000" pitchFamily="2" charset="-78"/>
              </a:rPr>
              <a:t>خط قرمز به منظور حفظ حریم قسمت استریل کاملا مشخص و با نصب تابلو رعایت آن الزامی گردد و هشدارهای لازم ارائه شود.</a:t>
            </a:r>
          </a:p>
          <a:p>
            <a:pPr algn="just"/>
            <a:r>
              <a:rPr lang="fa-IR" sz="2400" b="1" dirty="0">
                <a:cs typeface="B Nazanin" panose="00000400000000000000" pitchFamily="2" charset="-78"/>
              </a:rPr>
              <a:t>در ورودی </a:t>
            </a:r>
            <a:r>
              <a:rPr lang="en-US" sz="2400" b="1" dirty="0" smtClean="0">
                <a:cs typeface="B Nazanin" panose="00000400000000000000" pitchFamily="2" charset="-78"/>
              </a:rPr>
              <a:t>CSR</a:t>
            </a:r>
            <a:r>
              <a:rPr lang="fa-IR" sz="2400" b="1" dirty="0" smtClean="0">
                <a:cs typeface="B Nazanin" panose="00000400000000000000" pitchFamily="2" charset="-78"/>
              </a:rPr>
              <a:t> </a:t>
            </a:r>
            <a:r>
              <a:rPr lang="fa-IR" sz="2400" b="1" dirty="0">
                <a:cs typeface="B Nazanin" panose="00000400000000000000" pitchFamily="2" charset="-78"/>
              </a:rPr>
              <a:t>مکانی به عنوان رختکن جهت تعویض کفش و پوشیدن گان در نظر گرفته شود. این مکان نیز باید با توجه به حجم فعالیت </a:t>
            </a:r>
            <a:r>
              <a:rPr lang="en-US" sz="2400" b="1" dirty="0" smtClean="0">
                <a:cs typeface="B Nazanin" panose="00000400000000000000" pitchFamily="2" charset="-78"/>
              </a:rPr>
              <a:t>CSR</a:t>
            </a:r>
            <a:r>
              <a:rPr lang="fa-IR" sz="2400" b="1" dirty="0" smtClean="0">
                <a:cs typeface="B Nazanin" panose="00000400000000000000" pitchFamily="2" charset="-78"/>
              </a:rPr>
              <a:t> </a:t>
            </a:r>
            <a:r>
              <a:rPr lang="fa-IR" sz="2400" b="1" dirty="0">
                <a:cs typeface="B Nazanin" panose="00000400000000000000" pitchFamily="2" charset="-78"/>
              </a:rPr>
              <a:t>، فضای لازم را در بر گیرد و مکان قرارگیری کفش و دمپایی (تمیز و کثیف) در آن تعبیه گردد</a:t>
            </a:r>
            <a:r>
              <a:rPr lang="fa-IR" sz="2400" b="1" dirty="0" smtClean="0">
                <a:cs typeface="B Nazanin" panose="00000400000000000000" pitchFamily="2" charset="-78"/>
              </a:rPr>
              <a:t>.</a:t>
            </a:r>
          </a:p>
          <a:p>
            <a:pPr algn="just"/>
            <a:r>
              <a:rPr lang="fa-IR" sz="2400" b="1" dirty="0">
                <a:cs typeface="B Nazanin" panose="00000400000000000000" pitchFamily="2" charset="-78"/>
              </a:rPr>
              <a:t>کمد </a:t>
            </a:r>
            <a:r>
              <a:rPr lang="fa-IR" sz="2400" b="1" dirty="0" smtClean="0">
                <a:cs typeface="B Nazanin" panose="00000400000000000000" pitchFamily="2" charset="-78"/>
              </a:rPr>
              <a:t>و دیوار باید </a:t>
            </a:r>
            <a:r>
              <a:rPr lang="fa-IR" sz="2400" b="1" dirty="0">
                <a:cs typeface="B Nazanin" panose="00000400000000000000" pitchFamily="2" charset="-78"/>
              </a:rPr>
              <a:t>قابل شست و شو </a:t>
            </a:r>
            <a:r>
              <a:rPr lang="fa-IR" sz="2400" b="1" dirty="0" smtClean="0">
                <a:cs typeface="B Nazanin" panose="00000400000000000000" pitchFamily="2" charset="-78"/>
              </a:rPr>
              <a:t>و نسبت </a:t>
            </a:r>
            <a:r>
              <a:rPr lang="fa-IR" sz="2400" b="1" dirty="0">
                <a:cs typeface="B Nazanin" panose="00000400000000000000" pitchFamily="2" charset="-78"/>
              </a:rPr>
              <a:t>به مواد شوینده مقاوم </a:t>
            </a:r>
            <a:r>
              <a:rPr lang="fa-IR" sz="2400" b="1" dirty="0" smtClean="0">
                <a:cs typeface="B Nazanin" panose="00000400000000000000" pitchFamily="2" charset="-78"/>
              </a:rPr>
              <a:t>باشد. دیوارها </a:t>
            </a:r>
            <a:r>
              <a:rPr lang="fa-IR" sz="2400" b="1" dirty="0">
                <a:cs typeface="B Nazanin" panose="00000400000000000000" pitchFamily="2" charset="-78"/>
              </a:rPr>
              <a:t>از جنس مواد </a:t>
            </a:r>
            <a:r>
              <a:rPr lang="fa-IR" sz="2400" b="1" dirty="0" smtClean="0">
                <a:cs typeface="B Nazanin" panose="00000400000000000000" pitchFamily="2" charset="-78"/>
              </a:rPr>
              <a:t>مقاوم باشند .</a:t>
            </a:r>
            <a:r>
              <a:rPr lang="fa-IR" sz="2400" b="1" dirty="0">
                <a:cs typeface="B Nazanin" panose="00000400000000000000" pitchFamily="2" charset="-78"/>
              </a:rPr>
              <a:t> </a:t>
            </a:r>
            <a:r>
              <a:rPr lang="fa-IR" sz="2400" b="1" dirty="0" smtClean="0">
                <a:cs typeface="B Nazanin" panose="00000400000000000000" pitchFamily="2" charset="-78"/>
              </a:rPr>
              <a:t>درکاشی کاری باید </a:t>
            </a:r>
            <a:r>
              <a:rPr lang="fa-IR" sz="2400" b="1" dirty="0">
                <a:cs typeface="B Nazanin" panose="00000400000000000000" pitchFamily="2" charset="-78"/>
              </a:rPr>
              <a:t>از رنگ روشن استفاده شود تا آلودگی ها را نشان دهد .</a:t>
            </a:r>
          </a:p>
          <a:p>
            <a:pPr algn="just"/>
            <a:r>
              <a:rPr lang="fa-IR" sz="2400" b="1" dirty="0" smtClean="0">
                <a:cs typeface="B Nazanin" panose="00000400000000000000" pitchFamily="2" charset="-78"/>
              </a:rPr>
              <a:t>مناطق تمیز وکثیف باید از هم جدا باشد و بهتر است برای مشخص نمودن از دو رنگ مختلف کاشی برای کف رختشویخانه استفاده شود .</a:t>
            </a:r>
          </a:p>
          <a:p>
            <a:pPr algn="just"/>
            <a:r>
              <a:rPr lang="fa-IR" sz="2400" b="1" dirty="0">
                <a:cs typeface="B Nazanin" panose="00000400000000000000" pitchFamily="2" charset="-78"/>
              </a:rPr>
              <a:t>علاوه بر برق، آب و تجهیزات بخار، سیستم های تحت فشار مانند هوای فشرده، آب فشرده، نیتروژن وسیستم خلاء مورد نیاز می باشد. سیستم تقطیر و حذف عناصر معدنی آب که جهت عملیات پاکسازی لازم است نیز توصیه می شود</a:t>
            </a:r>
            <a:r>
              <a:rPr lang="fa-IR" sz="2400" b="1" dirty="0" smtClean="0">
                <a:cs typeface="B Nazanin" panose="00000400000000000000" pitchFamily="2" charset="-78"/>
              </a:rPr>
              <a:t>.</a:t>
            </a:r>
          </a:p>
          <a:p>
            <a:pPr algn="just"/>
            <a:r>
              <a:rPr lang="fa-IR" sz="2400" b="1" dirty="0" smtClean="0">
                <a:cs typeface="B Nazanin" panose="00000400000000000000" pitchFamily="2" charset="-78"/>
              </a:rPr>
              <a:t>&gt;&gt;&gt;</a:t>
            </a:r>
          </a:p>
        </p:txBody>
      </p:sp>
    </p:spTree>
    <p:extLst>
      <p:ext uri="{BB962C8B-B14F-4D97-AF65-F5344CB8AC3E}">
        <p14:creationId xmlns:p14="http://schemas.microsoft.com/office/powerpoint/2010/main" val="2626564533"/>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96818"/>
            <a:ext cx="11005458" cy="6761181"/>
          </a:xfrm>
        </p:spPr>
        <p:txBody>
          <a:bodyPr>
            <a:normAutofit/>
          </a:bodyPr>
          <a:lstStyle/>
          <a:p>
            <a:pPr algn="just"/>
            <a:r>
              <a:rPr lang="fa-IR" sz="2400" b="1" dirty="0" smtClean="0">
                <a:cs typeface="B Nazanin" panose="00000400000000000000" pitchFamily="2" charset="-78"/>
              </a:rPr>
              <a:t>- </a:t>
            </a:r>
            <a:r>
              <a:rPr lang="fa-IR" sz="2400" b="1" dirty="0">
                <a:cs typeface="B Nazanin" panose="00000400000000000000" pitchFamily="2" charset="-78"/>
              </a:rPr>
              <a:t>کف و </a:t>
            </a:r>
            <a:r>
              <a:rPr lang="fa-IR" sz="2400" b="1" dirty="0" smtClean="0">
                <a:cs typeface="B Nazanin" panose="00000400000000000000" pitchFamily="2" charset="-78"/>
              </a:rPr>
              <a:t>دیوارها </a:t>
            </a:r>
            <a:r>
              <a:rPr lang="fa-IR" sz="2400" b="1" dirty="0">
                <a:cs typeface="B Nazanin" panose="00000400000000000000" pitchFamily="2" charset="-78"/>
              </a:rPr>
              <a:t>باید از جنس غیر متخلخل و فاقد فیبر و ذرات </a:t>
            </a:r>
            <a:r>
              <a:rPr lang="fa-IR" sz="2400" b="1" dirty="0" smtClean="0">
                <a:cs typeface="B Nazanin" panose="00000400000000000000" pitchFamily="2" charset="-78"/>
              </a:rPr>
              <a:t>آزاد شدنی </a:t>
            </a:r>
            <a:r>
              <a:rPr lang="fa-IR" sz="2400" b="1" dirty="0">
                <a:cs typeface="B Nazanin" panose="00000400000000000000" pitchFamily="2" charset="-78"/>
              </a:rPr>
              <a:t>بوده و قابلیت پاک سازی و نظافت </a:t>
            </a:r>
            <a:r>
              <a:rPr lang="fa-IR" sz="2400" b="1" dirty="0" smtClean="0">
                <a:cs typeface="B Nazanin" panose="00000400000000000000" pitchFamily="2" charset="-78"/>
              </a:rPr>
              <a:t>حداقل هر </a:t>
            </a:r>
            <a:r>
              <a:rPr lang="fa-IR" sz="2400" b="1" dirty="0">
                <a:cs typeface="B Nazanin" panose="00000400000000000000" pitchFamily="2" charset="-78"/>
              </a:rPr>
              <a:t>روز </a:t>
            </a:r>
            <a:r>
              <a:rPr lang="fa-IR" sz="2400" b="1" dirty="0" smtClean="0">
                <a:cs typeface="B Nazanin" panose="00000400000000000000" pitchFamily="2" charset="-78"/>
              </a:rPr>
              <a:t>یکبار </a:t>
            </a:r>
            <a:r>
              <a:rPr lang="fa-IR" sz="2400" b="1" dirty="0">
                <a:cs typeface="B Nazanin" panose="00000400000000000000" pitchFamily="2" charset="-78"/>
              </a:rPr>
              <a:t>داشته و در برابر آب، رطوبت محیط و مواد شیمیایی به کار رفته برای </a:t>
            </a:r>
            <a:r>
              <a:rPr lang="fa-IR" sz="2400" b="1" dirty="0" smtClean="0">
                <a:cs typeface="B Nazanin" panose="00000400000000000000" pitchFamily="2" charset="-78"/>
              </a:rPr>
              <a:t>شستشو </a:t>
            </a:r>
            <a:r>
              <a:rPr lang="fa-IR" sz="2400" b="1" dirty="0">
                <a:cs typeface="B Nazanin" panose="00000400000000000000" pitchFamily="2" charset="-78"/>
              </a:rPr>
              <a:t>مقاومت کافی را داشته باشد.</a:t>
            </a:r>
          </a:p>
          <a:p>
            <a:pPr algn="just"/>
            <a:r>
              <a:rPr lang="fa-IR" sz="2400" b="1" dirty="0">
                <a:cs typeface="B Nazanin" panose="00000400000000000000" pitchFamily="2" charset="-78"/>
              </a:rPr>
              <a:t>- </a:t>
            </a:r>
            <a:r>
              <a:rPr lang="fa-IR" sz="2400" b="1" dirty="0" smtClean="0">
                <a:cs typeface="B Nazanin" panose="00000400000000000000" pitchFamily="2" charset="-78"/>
              </a:rPr>
              <a:t>سقف باید </a:t>
            </a:r>
            <a:r>
              <a:rPr lang="fa-IR" sz="2400" b="1" dirty="0">
                <a:cs typeface="B Nazanin" panose="00000400000000000000" pitchFamily="2" charset="-78"/>
              </a:rPr>
              <a:t>دارای سطح صاف و بدون گوشه باشد تا از تجمع قطرات آب در اثر میعان ، </a:t>
            </a:r>
            <a:r>
              <a:rPr lang="fa-IR" sz="2400" b="1" dirty="0" smtClean="0">
                <a:cs typeface="B Nazanin" panose="00000400000000000000" pitchFamily="2" charset="-78"/>
              </a:rPr>
              <a:t>گرد و غبار </a:t>
            </a:r>
            <a:r>
              <a:rPr lang="fa-IR" sz="2400" b="1" dirty="0">
                <a:cs typeface="B Nazanin" panose="00000400000000000000" pitchFamily="2" charset="-78"/>
              </a:rPr>
              <a:t>و سایر آلودگی </a:t>
            </a:r>
            <a:r>
              <a:rPr lang="fa-IR" sz="2400" b="1" dirty="0" smtClean="0">
                <a:cs typeface="B Nazanin" panose="00000400000000000000" pitchFamily="2" charset="-78"/>
              </a:rPr>
              <a:t>ها جلوگیری </a:t>
            </a:r>
            <a:r>
              <a:rPr lang="fa-IR" sz="2400" b="1" dirty="0">
                <a:cs typeface="B Nazanin" panose="00000400000000000000" pitchFamily="2" charset="-78"/>
              </a:rPr>
              <a:t>گردد.</a:t>
            </a:r>
          </a:p>
          <a:p>
            <a:pPr algn="just"/>
            <a:r>
              <a:rPr lang="fa-IR" sz="2400" b="1" dirty="0">
                <a:cs typeface="B Nazanin" panose="00000400000000000000" pitchFamily="2" charset="-78"/>
              </a:rPr>
              <a:t>- </a:t>
            </a:r>
            <a:r>
              <a:rPr lang="fa-IR" sz="2400" b="1" dirty="0" smtClean="0">
                <a:cs typeface="B Nazanin" panose="00000400000000000000" pitchFamily="2" charset="-78"/>
              </a:rPr>
              <a:t>تهویه </a:t>
            </a:r>
            <a:r>
              <a:rPr lang="fa-IR" sz="2400" b="1" dirty="0">
                <a:cs typeface="B Nazanin" panose="00000400000000000000" pitchFamily="2" charset="-78"/>
              </a:rPr>
              <a:t>باید به گونه ای باشد که جریان هوا از منطقه تمیز به منطقه کثیف رفته و سپس به بیرون تخلیه شود یا با استفاده </a:t>
            </a:r>
            <a:r>
              <a:rPr lang="fa-IR" sz="2400" b="1" dirty="0" smtClean="0">
                <a:cs typeface="B Nazanin" panose="00000400000000000000" pitchFamily="2" charset="-78"/>
              </a:rPr>
              <a:t>ازسیستم </a:t>
            </a:r>
            <a:r>
              <a:rPr lang="fa-IR" sz="2400" b="1" dirty="0">
                <a:cs typeface="B Nazanin" panose="00000400000000000000" pitchFamily="2" charset="-78"/>
              </a:rPr>
              <a:t>فیلتراسیون حداقل </a:t>
            </a:r>
            <a:r>
              <a:rPr lang="fa-IR" sz="2400" b="1" dirty="0" smtClean="0">
                <a:cs typeface="B Nazanin" panose="00000400000000000000" pitchFamily="2" charset="-78"/>
              </a:rPr>
              <a:t>10 بار </a:t>
            </a:r>
            <a:r>
              <a:rPr lang="fa-IR" sz="2400" b="1" dirty="0">
                <a:cs typeface="B Nazanin" panose="00000400000000000000" pitchFamily="2" charset="-78"/>
              </a:rPr>
              <a:t>تعویض هوا در ساعت انجام شود. پنکه یا فن نباید در </a:t>
            </a:r>
            <a:r>
              <a:rPr lang="fa-IR" sz="2400" b="1" dirty="0" smtClean="0">
                <a:cs typeface="B Nazanin" panose="00000400000000000000" pitchFamily="2" charset="-78"/>
              </a:rPr>
              <a:t>بخش استریلیزاسیون </a:t>
            </a:r>
            <a:r>
              <a:rPr lang="fa-IR" sz="2400" b="1" dirty="0">
                <a:cs typeface="B Nazanin" panose="00000400000000000000" pitchFamily="2" charset="-78"/>
              </a:rPr>
              <a:t>وجود داشته </a:t>
            </a:r>
            <a:r>
              <a:rPr lang="fa-IR" sz="2400" b="1" dirty="0" smtClean="0">
                <a:cs typeface="B Nazanin" panose="00000400000000000000" pitchFamily="2" charset="-78"/>
              </a:rPr>
              <a:t>باشد زیرا </a:t>
            </a:r>
            <a:r>
              <a:rPr lang="fa-IR" sz="2400" b="1" dirty="0">
                <a:cs typeface="B Nazanin" panose="00000400000000000000" pitchFamily="2" charset="-78"/>
              </a:rPr>
              <a:t>این گونه وسایل جریان </a:t>
            </a:r>
            <a:r>
              <a:rPr lang="fa-IR" sz="2400" b="1" dirty="0" smtClean="0">
                <a:cs typeface="B Nazanin" panose="00000400000000000000" pitchFamily="2" charset="-78"/>
              </a:rPr>
              <a:t>متلاطمی از </a:t>
            </a:r>
            <a:r>
              <a:rPr lang="fa-IR" sz="2400" b="1" dirty="0">
                <a:cs typeface="B Nazanin" panose="00000400000000000000" pitchFamily="2" charset="-78"/>
              </a:rPr>
              <a:t>گرد و خاک را در هوا ایجاد می نمایند که باعث انتقال میکروارگانیسم ها از </a:t>
            </a:r>
            <a:r>
              <a:rPr lang="fa-IR" sz="2400" b="1" dirty="0" smtClean="0">
                <a:cs typeface="B Nazanin" panose="00000400000000000000" pitchFamily="2" charset="-78"/>
              </a:rPr>
              <a:t>روی زمین </a:t>
            </a:r>
            <a:r>
              <a:rPr lang="fa-IR" sz="2400" b="1" dirty="0">
                <a:cs typeface="B Nazanin" panose="00000400000000000000" pitchFamily="2" charset="-78"/>
              </a:rPr>
              <a:t>به سطح میز کار می شوند.</a:t>
            </a:r>
          </a:p>
          <a:p>
            <a:pPr algn="just"/>
            <a:r>
              <a:rPr lang="fa-IR" sz="2400" b="1" dirty="0" smtClean="0">
                <a:cs typeface="B Nazanin" panose="00000400000000000000" pitchFamily="2" charset="-78"/>
              </a:rPr>
              <a:t>دما </a:t>
            </a:r>
            <a:r>
              <a:rPr lang="fa-IR" sz="2400" b="1" dirty="0">
                <a:cs typeface="B Nazanin" panose="00000400000000000000" pitchFamily="2" charset="-78"/>
              </a:rPr>
              <a:t>و </a:t>
            </a:r>
            <a:r>
              <a:rPr lang="fa-IR" sz="2400" b="1" dirty="0" smtClean="0">
                <a:cs typeface="B Nazanin" panose="00000400000000000000" pitchFamily="2" charset="-78"/>
              </a:rPr>
              <a:t>رطوبت: ایده </a:t>
            </a:r>
            <a:r>
              <a:rPr lang="fa-IR" sz="2400" b="1" dirty="0">
                <a:cs typeface="B Nazanin" panose="00000400000000000000" pitchFamily="2" charset="-78"/>
              </a:rPr>
              <a:t>آل ترین </a:t>
            </a:r>
            <a:r>
              <a:rPr lang="fa-IR" sz="2400" b="1" dirty="0" smtClean="0">
                <a:cs typeface="B Nazanin" panose="00000400000000000000" pitchFamily="2" charset="-78"/>
              </a:rPr>
              <a:t>دما 25-18 سانتیگراد ورطوبت 50-35 درصد می باشد. درجه حرارت و رطوبت بالا به رشد </a:t>
            </a:r>
            <a:r>
              <a:rPr lang="fa-IR" sz="2400" b="1" dirty="0">
                <a:cs typeface="B Nazanin" panose="00000400000000000000" pitchFamily="2" charset="-78"/>
              </a:rPr>
              <a:t>باکتری ها کمک می کند و درجه حرارت و رطوبت پایین تر هم در فرایند استریلیزاسیون تاثیرگذار </a:t>
            </a:r>
            <a:r>
              <a:rPr lang="fa-IR" sz="2400" b="1" dirty="0" smtClean="0">
                <a:cs typeface="B Nazanin" panose="00000400000000000000" pitchFamily="2" charset="-78"/>
              </a:rPr>
              <a:t>است.</a:t>
            </a:r>
          </a:p>
          <a:p>
            <a:pPr algn="just"/>
            <a:r>
              <a:rPr lang="fa-IR" sz="2400" b="1" dirty="0">
                <a:cs typeface="B Nazanin" panose="00000400000000000000" pitchFamily="2" charset="-78"/>
              </a:rPr>
              <a:t>سینک شستشوی ابزارها باید دارای عمق </a:t>
            </a:r>
            <a:r>
              <a:rPr lang="fa-IR" sz="2400" b="1" dirty="0" smtClean="0">
                <a:cs typeface="B Nazanin" panose="00000400000000000000" pitchFamily="2" charset="-78"/>
              </a:rPr>
              <a:t>زیاد </a:t>
            </a:r>
            <a:r>
              <a:rPr lang="fa-IR" sz="2400" b="1" dirty="0">
                <a:cs typeface="B Nazanin" panose="00000400000000000000" pitchFamily="2" charset="-78"/>
              </a:rPr>
              <a:t>باشد تا از پاشیده شدن آب در حین شستشو جلوگیری شود. ظرف غوطه وری باید به اندازه کافی عمیق باشد تا وسایل و ابزارها به طور کامل غوطه ور گردند.</a:t>
            </a:r>
          </a:p>
          <a:p>
            <a:pPr algn="just"/>
            <a:endParaRPr lang="fa-IR" sz="2400" b="1" dirty="0">
              <a:cs typeface="B Nazanin" panose="00000400000000000000" pitchFamily="2" charset="-78"/>
            </a:endParaRPr>
          </a:p>
        </p:txBody>
      </p:sp>
    </p:spTree>
    <p:extLst>
      <p:ext uri="{BB962C8B-B14F-4D97-AF65-F5344CB8AC3E}">
        <p14:creationId xmlns:p14="http://schemas.microsoft.com/office/powerpoint/2010/main" val="1910501893"/>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886" y="188686"/>
            <a:ext cx="11016343" cy="6669314"/>
          </a:xfrm>
        </p:spPr>
        <p:txBody>
          <a:bodyPr>
            <a:noAutofit/>
          </a:bodyPr>
          <a:lstStyle/>
          <a:p>
            <a:pPr algn="just"/>
            <a:r>
              <a:rPr lang="fa-IR" sz="2800" b="1" dirty="0" smtClean="0">
                <a:cs typeface="B Nazanin" panose="00000400000000000000" pitchFamily="2" charset="-78"/>
              </a:rPr>
              <a:t>- بخش استریلیزاسیون باید حداقل دارای 2 عدد کپسول اطفاء حریق از نوع دی اکسید کربن یا پودر شیمیایی در یک مکان مناسب و در معرض دید و قابل دسترس باشد.</a:t>
            </a:r>
          </a:p>
          <a:p>
            <a:pPr algn="just"/>
            <a:r>
              <a:rPr lang="fa-IR" sz="2800" b="1" dirty="0" smtClean="0">
                <a:cs typeface="B Nazanin" panose="00000400000000000000" pitchFamily="2" charset="-78"/>
              </a:rPr>
              <a:t>- توصیه می شود درب ورودی محدوده های مختلف مجهز به فنر بوده تا خودبه خود بسته شوند و دسترسی به بخش ها محدود شده و تهویه در حد مطلوب باقی بماند.</a:t>
            </a:r>
          </a:p>
          <a:p>
            <a:pPr algn="just"/>
            <a:r>
              <a:rPr lang="fa-IR" sz="2800" b="1" dirty="0" smtClean="0">
                <a:cs typeface="B Nazanin" panose="00000400000000000000" pitchFamily="2" charset="-78"/>
              </a:rPr>
              <a:t>- با </a:t>
            </a:r>
            <a:r>
              <a:rPr lang="fa-IR" sz="2800" b="1" dirty="0">
                <a:cs typeface="B Nazanin" panose="00000400000000000000" pitchFamily="2" charset="-78"/>
              </a:rPr>
              <a:t>توجه به اهمیت کنترل عفونت در این بخش و به ویژه در حوزه های تمیز و استریل، هیچکدام از پنجره های فضاهای این </a:t>
            </a:r>
            <a:r>
              <a:rPr lang="fa-IR" sz="2800" b="1" dirty="0" smtClean="0">
                <a:cs typeface="B Nazanin" panose="00000400000000000000" pitchFamily="2" charset="-78"/>
              </a:rPr>
              <a:t>دو حوزه </a:t>
            </a:r>
            <a:r>
              <a:rPr lang="fa-IR" sz="2800" b="1" dirty="0">
                <a:cs typeface="B Nazanin" panose="00000400000000000000" pitchFamily="2" charset="-78"/>
              </a:rPr>
              <a:t>نباید امکان </a:t>
            </a:r>
            <a:r>
              <a:rPr lang="fa-IR" sz="2800" b="1" dirty="0" smtClean="0">
                <a:cs typeface="B Nazanin" panose="00000400000000000000" pitchFamily="2" charset="-78"/>
              </a:rPr>
              <a:t>بازشونده </a:t>
            </a:r>
            <a:r>
              <a:rPr lang="fa-IR" sz="2800" b="1" dirty="0">
                <a:cs typeface="B Nazanin" panose="00000400000000000000" pitchFamily="2" charset="-78"/>
              </a:rPr>
              <a:t>داشته باشند و برای حوزه های کثیف و کارکنان نیز به صورت کلی توصیه می شود پنجره ها </a:t>
            </a:r>
            <a:r>
              <a:rPr lang="fa-IR" sz="2800" b="1" dirty="0" smtClean="0">
                <a:cs typeface="B Nazanin" panose="00000400000000000000" pitchFamily="2" charset="-78"/>
              </a:rPr>
              <a:t>امکان</a:t>
            </a:r>
            <a:r>
              <a:rPr lang="fa-IR" sz="2800" b="1" dirty="0">
                <a:cs typeface="B Nazanin" panose="00000400000000000000" pitchFamily="2" charset="-78"/>
              </a:rPr>
              <a:t> </a:t>
            </a:r>
            <a:r>
              <a:rPr lang="fa-IR" sz="2800" b="1" dirty="0" smtClean="0">
                <a:cs typeface="B Nazanin" panose="00000400000000000000" pitchFamily="2" charset="-78"/>
              </a:rPr>
              <a:t>بازشونده </a:t>
            </a:r>
            <a:r>
              <a:rPr lang="fa-IR" sz="2800" b="1" dirty="0">
                <a:cs typeface="B Nazanin" panose="00000400000000000000" pitchFamily="2" charset="-78"/>
              </a:rPr>
              <a:t>نداشته باشند.</a:t>
            </a:r>
          </a:p>
          <a:p>
            <a:pPr algn="just"/>
            <a:r>
              <a:rPr lang="fa-IR" sz="2800" b="1" dirty="0" smtClean="0">
                <a:cs typeface="B Nazanin" panose="00000400000000000000" pitchFamily="2" charset="-78"/>
              </a:rPr>
              <a:t>- مسیر عبور یک طرفه به وسیله کارکنان و ابزار از ناحیه آلوده به ناحیه تمیز رعایت شود. در بخش استریل مرکزی تنها کارکنان خود بخش امکان تردد دارند و ورود سایر افراد ممنوع می باشد، مگر کارکنان تعمیر و نگهداری تجهیزات و افراد ذیصلاح.</a:t>
            </a:r>
          </a:p>
          <a:p>
            <a:pPr algn="just"/>
            <a:r>
              <a:rPr lang="fa-IR" sz="2800" b="1" dirty="0" smtClean="0">
                <a:cs typeface="B Nazanin" panose="00000400000000000000" pitchFamily="2" charset="-78"/>
              </a:rPr>
              <a:t>- فضای کار باید به گونه ای طراحی شود که پراکندگی و آشفتگی به حداقل برسد.</a:t>
            </a:r>
          </a:p>
          <a:p>
            <a:pPr algn="just"/>
            <a:endParaRPr lang="fa-IR" sz="2800" b="1" dirty="0">
              <a:cs typeface="B Nazanin" panose="00000400000000000000" pitchFamily="2" charset="-78"/>
            </a:endParaRPr>
          </a:p>
        </p:txBody>
      </p:sp>
    </p:spTree>
    <p:extLst>
      <p:ext uri="{BB962C8B-B14F-4D97-AF65-F5344CB8AC3E}">
        <p14:creationId xmlns:p14="http://schemas.microsoft.com/office/powerpoint/2010/main" val="27708701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012" y="116114"/>
            <a:ext cx="10964673" cy="7344229"/>
          </a:xfrm>
        </p:spPr>
        <p:txBody>
          <a:bodyPr>
            <a:noAutofit/>
          </a:bodyPr>
          <a:lstStyle/>
          <a:p>
            <a:pPr algn="just"/>
            <a:r>
              <a:rPr lang="fa-IR" sz="2600" b="1" dirty="0" smtClean="0">
                <a:cs typeface="B Nazanin" panose="00000400000000000000" pitchFamily="2" charset="-78"/>
              </a:rPr>
              <a:t>در مرکز استریل یک درب جهت ورود و خروج کارکنان در نظر گرفته شود و تردد افراد متفرقه محدود و کاملا کنترل شود و تحویل و یا تعویض وسایل نیز از طریق پنجره ای که به این کار اختصاص یافته است انجام پذیرد.</a:t>
            </a:r>
          </a:p>
          <a:p>
            <a:pPr algn="just"/>
            <a:r>
              <a:rPr lang="fa-IR" sz="2600" b="1" dirty="0" smtClean="0">
                <a:cs typeface="B Nazanin" panose="00000400000000000000" pitchFamily="2" charset="-78"/>
              </a:rPr>
              <a:t>قسمت نگهداری وسایل استریل باید از محوطه </a:t>
            </a:r>
            <a:r>
              <a:rPr lang="en-US" sz="2600" b="1" dirty="0" smtClean="0">
                <a:cs typeface="B Nazanin" panose="00000400000000000000" pitchFamily="2" charset="-78"/>
              </a:rPr>
              <a:t>CSR</a:t>
            </a:r>
            <a:r>
              <a:rPr lang="fa-IR" sz="2600" b="1" dirty="0" smtClean="0">
                <a:cs typeface="B Nazanin" panose="00000400000000000000" pitchFamily="2" charset="-78"/>
              </a:rPr>
              <a:t> جدا باشد و این جداسازی باید حتما از درب تحویل وسایل استریل جلوتر باشد.</a:t>
            </a:r>
          </a:p>
          <a:p>
            <a:pPr algn="just"/>
            <a:r>
              <a:rPr lang="fa-IR" sz="2600" b="1" dirty="0" smtClean="0">
                <a:cs typeface="B Nazanin" panose="00000400000000000000" pitchFamily="2" charset="-78"/>
              </a:rPr>
              <a:t>سطح </a:t>
            </a:r>
            <a:r>
              <a:rPr lang="fa-IR" sz="2600" b="1" dirty="0">
                <a:cs typeface="B Nazanin" panose="00000400000000000000" pitchFamily="2" charset="-78"/>
              </a:rPr>
              <a:t>میزهای کار باید مسطح، مقاوم در برابر شکستگی و محلولهای ضدعفونی کننده، یکپارچه و بدون درز و از جنس بدون پرز باشد که بتواند شسته، ضدعفونی و خشک شوند. توصیه می شود جنس میز از استیل زنگ نزن باشد</a:t>
            </a:r>
            <a:r>
              <a:rPr lang="fa-IR" sz="2600" b="1" dirty="0" smtClean="0">
                <a:cs typeface="B Nazanin" panose="00000400000000000000" pitchFamily="2" charset="-78"/>
              </a:rPr>
              <a:t>.</a:t>
            </a:r>
          </a:p>
          <a:p>
            <a:pPr algn="just"/>
            <a:r>
              <a:rPr lang="fa-IR" sz="2800" b="1" dirty="0">
                <a:cs typeface="B Nazanin" panose="00000400000000000000" pitchFamily="2" charset="-78"/>
              </a:rPr>
              <a:t>خوردن و آشامیدن، نگهداری مواد غذایی، سیگارکشیدن و استفاده از لنز تماسی در واحد استریلیزاسیون ممنوع است</a:t>
            </a:r>
            <a:r>
              <a:rPr lang="fa-IR" sz="2800" b="1" dirty="0" smtClean="0">
                <a:cs typeface="B Nazanin" panose="00000400000000000000" pitchFamily="2" charset="-78"/>
              </a:rPr>
              <a:t>.</a:t>
            </a:r>
            <a:endParaRPr lang="fa-IR" sz="2600" b="1" dirty="0" smtClean="0">
              <a:cs typeface="B Nazanin" panose="00000400000000000000" pitchFamily="2" charset="-78"/>
            </a:endParaRPr>
          </a:p>
          <a:p>
            <a:pPr algn="just">
              <a:buFontTx/>
              <a:buChar char="-"/>
            </a:pPr>
            <a:r>
              <a:rPr lang="fa-IR" sz="2600" b="1" u="sng" dirty="0" smtClean="0">
                <a:solidFill>
                  <a:srgbClr val="FF0000"/>
                </a:solidFill>
                <a:cs typeface="B Nazanin" panose="00000400000000000000" pitchFamily="2" charset="-78"/>
              </a:rPr>
              <a:t>گامهای </a:t>
            </a:r>
            <a:r>
              <a:rPr lang="fa-IR" sz="2600" b="1" u="sng" dirty="0">
                <a:solidFill>
                  <a:srgbClr val="FF0000"/>
                </a:solidFill>
                <a:cs typeface="B Nazanin" panose="00000400000000000000" pitchFamily="2" charset="-78"/>
              </a:rPr>
              <a:t>آماده سازی ابزار شامل: </a:t>
            </a:r>
            <a:endParaRPr lang="fa-IR" sz="2600" b="1" u="sng" dirty="0" smtClean="0">
              <a:solidFill>
                <a:srgbClr val="FF0000"/>
              </a:solidFill>
              <a:cs typeface="B Nazanin" panose="00000400000000000000" pitchFamily="2" charset="-78"/>
            </a:endParaRPr>
          </a:p>
          <a:p>
            <a:pPr algn="just">
              <a:buFontTx/>
              <a:buChar char="-"/>
            </a:pPr>
            <a:r>
              <a:rPr lang="fa-IR" sz="2600" b="1" dirty="0" smtClean="0">
                <a:cs typeface="B Nazanin" panose="00000400000000000000" pitchFamily="2" charset="-78"/>
              </a:rPr>
              <a:t>شستشو </a:t>
            </a:r>
            <a:r>
              <a:rPr lang="fa-IR" sz="2600" b="1" dirty="0">
                <a:cs typeface="B Nazanin" panose="00000400000000000000" pitchFamily="2" charset="-78"/>
              </a:rPr>
              <a:t>و گندزدایی ابزار در محل استفاده اولیه، نقل و انتقال، جداسازی قطعات </a:t>
            </a:r>
            <a:r>
              <a:rPr lang="fa-IR" sz="2600" b="1" dirty="0" smtClean="0">
                <a:cs typeface="B Nazanin" panose="00000400000000000000" pitchFamily="2" charset="-78"/>
              </a:rPr>
              <a:t>(درصورت لزوم)، </a:t>
            </a:r>
            <a:r>
              <a:rPr lang="fa-IR" sz="2600" b="1" dirty="0">
                <a:cs typeface="B Nazanin" panose="00000400000000000000" pitchFamily="2" charset="-78"/>
              </a:rPr>
              <a:t>ضد عفونی ، بسته بندی، استریلیزاسیون، نقل و انتقال و انبار کردن می باشد. در صورتی که در محل استفاده </a:t>
            </a:r>
            <a:r>
              <a:rPr lang="fa-IR" sz="2600" b="1" dirty="0" smtClean="0">
                <a:cs typeface="B Nazanin" panose="00000400000000000000" pitchFamily="2" charset="-78"/>
              </a:rPr>
              <a:t>اولیه( </a:t>
            </a:r>
            <a:r>
              <a:rPr lang="fa-IR" sz="2600" b="1" dirty="0">
                <a:cs typeface="B Nazanin" panose="00000400000000000000" pitchFamily="2" charset="-78"/>
              </a:rPr>
              <a:t>بخش </a:t>
            </a:r>
            <a:r>
              <a:rPr lang="fa-IR" sz="2600" b="1" dirty="0" smtClean="0">
                <a:cs typeface="B Nazanin" panose="00000400000000000000" pitchFamily="2" charset="-78"/>
              </a:rPr>
              <a:t>بالینی) </a:t>
            </a:r>
            <a:r>
              <a:rPr lang="fa-IR" sz="2600" b="1" dirty="0">
                <a:cs typeface="B Nazanin" panose="00000400000000000000" pitchFamily="2" charset="-78"/>
              </a:rPr>
              <a:t>امکانات موجود </a:t>
            </a:r>
            <a:r>
              <a:rPr lang="fa-IR" sz="2600" b="1" dirty="0" smtClean="0">
                <a:cs typeface="B Nazanin" panose="00000400000000000000" pitchFamily="2" charset="-78"/>
              </a:rPr>
              <a:t>باشد</a:t>
            </a:r>
          </a:p>
          <a:p>
            <a:pPr algn="just"/>
            <a:endParaRPr lang="fa-IR" sz="2600" b="1" dirty="0">
              <a:cs typeface="B Nazanin" panose="00000400000000000000" pitchFamily="2" charset="-78"/>
            </a:endParaRPr>
          </a:p>
        </p:txBody>
      </p:sp>
    </p:spTree>
    <p:extLst>
      <p:ext uri="{BB962C8B-B14F-4D97-AF65-F5344CB8AC3E}">
        <p14:creationId xmlns:p14="http://schemas.microsoft.com/office/powerpoint/2010/main" val="1241205185"/>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0"/>
            <a:ext cx="11121571" cy="6858000"/>
          </a:xfrm>
        </p:spPr>
        <p:txBody>
          <a:bodyPr>
            <a:noAutofit/>
          </a:bodyPr>
          <a:lstStyle/>
          <a:p>
            <a:pPr marL="0" indent="0" algn="just">
              <a:buNone/>
            </a:pPr>
            <a:endParaRPr lang="fa-IR" sz="2400" b="1" dirty="0">
              <a:cs typeface="B Nazanin" panose="00000400000000000000" pitchFamily="2" charset="-78"/>
            </a:endParaRPr>
          </a:p>
          <a:p>
            <a:pPr marL="0" indent="0" algn="just">
              <a:buNone/>
            </a:pPr>
            <a:r>
              <a:rPr lang="fa-IR" sz="2400" b="1" dirty="0">
                <a:cs typeface="B Nazanin" panose="00000400000000000000" pitchFamily="2" charset="-78"/>
              </a:rPr>
              <a:t>شستشو و گندزدایی یا ضدعفونی با رعایت اصول احتیاطات استاندارد و تحت نظارت دقیق می تواند انجام شود. در غیر این صورت ابزار بلافاصله بعد از استفاده باید به نحو صحیح و با رعایت اصول احتیاطات استاندارد و تحت نظارت دقیق به </a:t>
            </a:r>
            <a:r>
              <a:rPr lang="en-US" sz="2400" b="1" dirty="0">
                <a:cs typeface="B Nazanin" panose="00000400000000000000" pitchFamily="2" charset="-78"/>
              </a:rPr>
              <a:t>CSR</a:t>
            </a:r>
            <a:r>
              <a:rPr lang="fa-IR" sz="2400" b="1" dirty="0">
                <a:cs typeface="B Nazanin" panose="00000400000000000000" pitchFamily="2" charset="-78"/>
              </a:rPr>
              <a:t> منتقل شوند.</a:t>
            </a:r>
          </a:p>
          <a:p>
            <a:pPr marL="0" indent="0" algn="just">
              <a:buNone/>
            </a:pPr>
            <a:r>
              <a:rPr lang="fa-IR" sz="2400" b="1" dirty="0" smtClean="0">
                <a:solidFill>
                  <a:srgbClr val="FF0000"/>
                </a:solidFill>
                <a:cs typeface="B Nazanin" panose="00000400000000000000" pitchFamily="2" charset="-78"/>
              </a:rPr>
              <a:t>خدمات آموزشی</a:t>
            </a:r>
            <a:r>
              <a:rPr lang="fa-IR" sz="2400" b="1" dirty="0" smtClean="0">
                <a:cs typeface="B Nazanin" panose="00000400000000000000" pitchFamily="2" charset="-78"/>
              </a:rPr>
              <a:t>:</a:t>
            </a:r>
            <a:endParaRPr lang="fa-IR" sz="2400" b="1" dirty="0">
              <a:cs typeface="B Nazanin" panose="00000400000000000000" pitchFamily="2" charset="-78"/>
            </a:endParaRPr>
          </a:p>
          <a:p>
            <a:pPr algn="just"/>
            <a:r>
              <a:rPr lang="fa-IR" sz="2400" b="1" dirty="0" smtClean="0">
                <a:cs typeface="B Nazanin" panose="00000400000000000000" pitchFamily="2" charset="-78"/>
              </a:rPr>
              <a:t>با توجه به حساسیت عملکردی این بخش، باید همواره یک برنامه مداوم آموزش برای کلیه کارکنان بخش در نظر گرفته شود. این برنامه شامل مفاهیم میکروبیولوژی، عملکرد تجهیزات بیمارستانی، قواعد شستشو، ضدعفونی و استریل کردن، جمع آوری و توزیع اقلام، آماده سازی منسوجات، بارگذاری دستگاهها، کنترل فرآیند، انبار نمودن اقلام استریل شده، جمع آوری و توزیع اقلام، شستشوی دست و استفاده از تجهیزات محافظتی کارکنان می باشد</a:t>
            </a:r>
            <a:r>
              <a:rPr lang="fa-IR" sz="2400" b="1" dirty="0" smtClean="0">
                <a:solidFill>
                  <a:srgbClr val="FF0000"/>
                </a:solidFill>
                <a:cs typeface="B Nazanin" panose="00000400000000000000" pitchFamily="2" charset="-78"/>
              </a:rPr>
              <a:t>(آموزش </a:t>
            </a:r>
            <a:r>
              <a:rPr lang="fa-IR" sz="2400" b="1" dirty="0">
                <a:solidFill>
                  <a:srgbClr val="FF0000"/>
                </a:solidFill>
                <a:cs typeface="B Nazanin" panose="00000400000000000000" pitchFamily="2" charset="-78"/>
              </a:rPr>
              <a:t>مداوم کارکنان بخش، قسمت مهمی از مسئولیت سرپرستار و کارشناس کنترل عفونت </a:t>
            </a:r>
            <a:r>
              <a:rPr lang="fa-IR" sz="2400" b="1" dirty="0" smtClean="0">
                <a:solidFill>
                  <a:srgbClr val="FF0000"/>
                </a:solidFill>
                <a:cs typeface="B Nazanin" panose="00000400000000000000" pitchFamily="2" charset="-78"/>
              </a:rPr>
              <a:t>است).</a:t>
            </a:r>
            <a:endParaRPr lang="fa-IR" sz="2400" b="1" dirty="0" smtClean="0">
              <a:cs typeface="B Nazanin" panose="00000400000000000000" pitchFamily="2" charset="-78"/>
            </a:endParaRPr>
          </a:p>
          <a:p>
            <a:pPr algn="just"/>
            <a:r>
              <a:rPr lang="fa-IR" sz="2400" b="1" dirty="0" smtClean="0">
                <a:solidFill>
                  <a:srgbClr val="FF0000"/>
                </a:solidFill>
                <a:cs typeface="B Nazanin" panose="00000400000000000000" pitchFamily="2" charset="-78"/>
              </a:rPr>
              <a:t>خدمات اداری و مدیریتی:</a:t>
            </a:r>
          </a:p>
          <a:p>
            <a:pPr algn="just"/>
            <a:r>
              <a:rPr lang="fa-IR" sz="2400" b="1" dirty="0" smtClean="0">
                <a:cs typeface="B Nazanin" panose="00000400000000000000" pitchFamily="2" charset="-78"/>
              </a:rPr>
              <a:t>این خدمات در بخش استریل مرکزی شامل مدیریت بخش، کنترل کیفیت فرآیندهای صورت گرفته و عملکرد دستگاهها و تجهیزات بخش، دریافت سفارش اقلام استریل از بخش ها، درخواست سفارش اقلام از خارج بیمارستان، مستند سازی کلیه فرآیندهای صورت گرفته در بخش، آموزش کارکنان، اجرای دستورالعملهای بیمارستانی، بایگانی مدارک و... می باشد.</a:t>
            </a:r>
          </a:p>
          <a:p>
            <a:pPr algn="just"/>
            <a:endParaRPr lang="fa-IR" sz="2400" b="1" dirty="0" smtClean="0">
              <a:cs typeface="B Nazanin" panose="00000400000000000000" pitchFamily="2" charset="-78"/>
            </a:endParaRPr>
          </a:p>
        </p:txBody>
      </p:sp>
    </p:spTree>
    <p:extLst>
      <p:ext uri="{BB962C8B-B14F-4D97-AF65-F5344CB8AC3E}">
        <p14:creationId xmlns:p14="http://schemas.microsoft.com/office/powerpoint/2010/main" val="341446858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1604</TotalTime>
  <Words>5385</Words>
  <Application>Microsoft Office PowerPoint</Application>
  <PresentationFormat>Widescreen</PresentationFormat>
  <Paragraphs>130</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 Nazanin</vt:lpstr>
      <vt:lpstr>Gill Sans MT</vt:lpstr>
      <vt:lpstr>Impact</vt:lpstr>
      <vt:lpstr>Majalla UI</vt:lpstr>
      <vt:lpstr>Badge</vt:lpstr>
      <vt:lpstr>CSR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دو نمونه نقشه csr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لاندری</dc:title>
  <dc:creator>m</dc:creator>
  <cp:lastModifiedBy>jostjo</cp:lastModifiedBy>
  <cp:revision>243</cp:revision>
  <cp:lastPrinted>2019-10-07T06:29:31Z</cp:lastPrinted>
  <dcterms:created xsi:type="dcterms:W3CDTF">2019-09-01T08:33:39Z</dcterms:created>
  <dcterms:modified xsi:type="dcterms:W3CDTF">2019-10-08T05:28:49Z</dcterms:modified>
</cp:coreProperties>
</file>